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57" r:id="rId3"/>
    <p:sldId id="258" r:id="rId4"/>
    <p:sldId id="261" r:id="rId5"/>
    <p:sldId id="262" r:id="rId6"/>
    <p:sldId id="259" r:id="rId7"/>
    <p:sldId id="260" r:id="rId8"/>
    <p:sldId id="263" r:id="rId9"/>
    <p:sldId id="264" r:id="rId10"/>
    <p:sldId id="265" r:id="rId11"/>
    <p:sldId id="271" r:id="rId12"/>
    <p:sldId id="270" r:id="rId13"/>
    <p:sldId id="266" r:id="rId14"/>
  </p:sldIdLst>
  <p:sldSz cx="9144000" cy="6858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7A56DC-A053-4634-A809-18FC442C89FD}"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kumimoji="1" lang="ja-JP" altLang="en-US"/>
        </a:p>
      </dgm:t>
    </dgm:pt>
    <dgm:pt modelId="{13EAFFC5-8AD8-485F-BA07-270117623B31}">
      <dgm:prSet phldrT="[テキスト]" custT="1"/>
      <dgm:spPr/>
      <dgm:t>
        <a:bodyPr/>
        <a:lstStyle/>
        <a:p>
          <a:r>
            <a:rPr kumimoji="1" lang="ja-JP" altLang="en-US" sz="2800" dirty="0" smtClean="0"/>
            <a:t>いつでも</a:t>
          </a:r>
          <a:endParaRPr kumimoji="1" lang="en-US" altLang="ja-JP" sz="2800" dirty="0" smtClean="0"/>
        </a:p>
        <a:p>
          <a:r>
            <a:rPr kumimoji="1" lang="ja-JP" altLang="en-US" sz="2800" dirty="0" smtClean="0"/>
            <a:t>どこでも</a:t>
          </a:r>
          <a:endParaRPr kumimoji="1" lang="en-US" altLang="ja-JP" sz="2800" dirty="0" smtClean="0"/>
        </a:p>
        <a:p>
          <a:r>
            <a:rPr kumimoji="1" lang="ja-JP" altLang="en-US" sz="2800" dirty="0" smtClean="0"/>
            <a:t>どなたでも</a:t>
          </a:r>
          <a:endParaRPr kumimoji="1" lang="en-US" altLang="ja-JP" sz="2800" dirty="0" smtClean="0"/>
        </a:p>
      </dgm:t>
    </dgm:pt>
    <dgm:pt modelId="{025EED68-BE0D-4E66-A72A-7BE2F62277EF}" type="parTrans" cxnId="{B4C54782-2AB5-43E9-8F69-16A329E62A4D}">
      <dgm:prSet/>
      <dgm:spPr/>
      <dgm:t>
        <a:bodyPr/>
        <a:lstStyle/>
        <a:p>
          <a:endParaRPr kumimoji="1" lang="ja-JP" altLang="en-US" sz="1200"/>
        </a:p>
      </dgm:t>
    </dgm:pt>
    <dgm:pt modelId="{13646762-D4B2-4E0C-A539-A8E679191853}" type="sibTrans" cxnId="{B4C54782-2AB5-43E9-8F69-16A329E62A4D}">
      <dgm:prSet/>
      <dgm:spPr/>
      <dgm:t>
        <a:bodyPr/>
        <a:lstStyle/>
        <a:p>
          <a:endParaRPr kumimoji="1" lang="ja-JP" altLang="en-US" sz="1200"/>
        </a:p>
      </dgm:t>
    </dgm:pt>
    <dgm:pt modelId="{B6139953-51F8-46BD-93C7-0083940F8C88}">
      <dgm:prSet phldrT="[テキスト]" custT="1"/>
      <dgm:spPr/>
      <dgm:t>
        <a:bodyPr/>
        <a:lstStyle/>
        <a:p>
          <a:r>
            <a:rPr kumimoji="1" lang="ja-JP" altLang="en-US" sz="1400" b="1" dirty="0" smtClean="0"/>
            <a:t>インターネットの環境がない方でも、窓口にタッチパネル操作ができるＰＣ端末を設置しています</a:t>
          </a:r>
          <a:r>
            <a:rPr kumimoji="1" lang="ja-JP" altLang="en-US" sz="1400" b="1" dirty="0" smtClean="0"/>
            <a:t>ので、予約システムの利用が</a:t>
          </a:r>
          <a:r>
            <a:rPr kumimoji="1" lang="ja-JP" altLang="en-US" sz="1400" b="1" dirty="0" smtClean="0"/>
            <a:t>可能です。端末の操作は職員がサポートします。</a:t>
          </a:r>
          <a:endParaRPr kumimoji="1" lang="ja-JP" altLang="en-US" sz="1400" b="1" dirty="0"/>
        </a:p>
      </dgm:t>
    </dgm:pt>
    <dgm:pt modelId="{E497609F-DBFA-4FAA-A9EA-CDFFF9A8AA62}" type="parTrans" cxnId="{E0D8E8F5-8CBF-464B-B161-831771837B18}">
      <dgm:prSet/>
      <dgm:spPr/>
      <dgm:t>
        <a:bodyPr/>
        <a:lstStyle/>
        <a:p>
          <a:endParaRPr kumimoji="1" lang="ja-JP" altLang="en-US"/>
        </a:p>
      </dgm:t>
    </dgm:pt>
    <dgm:pt modelId="{558D04FE-6977-432B-9641-A0875BB43BF4}" type="sibTrans" cxnId="{E0D8E8F5-8CBF-464B-B161-831771837B18}">
      <dgm:prSet/>
      <dgm:spPr/>
      <dgm:t>
        <a:bodyPr/>
        <a:lstStyle/>
        <a:p>
          <a:endParaRPr kumimoji="1" lang="ja-JP" altLang="en-US"/>
        </a:p>
      </dgm:t>
    </dgm:pt>
    <dgm:pt modelId="{5DF00889-5339-45F4-B544-15230800AAC0}">
      <dgm:prSet phldrT="[テキスト]" custT="1"/>
      <dgm:spPr/>
      <dgm:t>
        <a:bodyPr/>
        <a:lstStyle/>
        <a:p>
          <a:endParaRPr kumimoji="1" lang="ja-JP" altLang="en-US" sz="1400" b="1" dirty="0"/>
        </a:p>
      </dgm:t>
    </dgm:pt>
    <dgm:pt modelId="{30A0FDF5-81ED-4FA0-B1F1-856DAF2504D9}" type="parTrans" cxnId="{D5CB4A45-0C60-43AE-A439-DAF9ABC42FE3}">
      <dgm:prSet/>
      <dgm:spPr/>
      <dgm:t>
        <a:bodyPr/>
        <a:lstStyle/>
        <a:p>
          <a:endParaRPr kumimoji="1" lang="ja-JP" altLang="en-US"/>
        </a:p>
      </dgm:t>
    </dgm:pt>
    <dgm:pt modelId="{DCAE4EB6-172D-49F9-8FFD-611F2948BA2F}" type="sibTrans" cxnId="{D5CB4A45-0C60-43AE-A439-DAF9ABC42FE3}">
      <dgm:prSet/>
      <dgm:spPr/>
      <dgm:t>
        <a:bodyPr/>
        <a:lstStyle/>
        <a:p>
          <a:endParaRPr kumimoji="1" lang="ja-JP" altLang="en-US"/>
        </a:p>
      </dgm:t>
    </dgm:pt>
    <dgm:pt modelId="{7D4BCE63-FCE9-4FC9-8A72-758CDA5BFBEA}">
      <dgm:prSet phldrT="[テキスト]" custT="1"/>
      <dgm:spPr/>
      <dgm:t>
        <a:bodyPr/>
        <a:lstStyle/>
        <a:p>
          <a:r>
            <a:rPr kumimoji="1" lang="ja-JP" altLang="en-US" sz="1400" b="1" dirty="0" smtClean="0"/>
            <a:t>お仕事などで、平日の市役所開庁時間に窓口に来られない方も、パソコンや携帯電話で気軽に、空き状況の確認や抽選申込、予約ができます。</a:t>
          </a:r>
          <a:endParaRPr kumimoji="1" lang="ja-JP" altLang="en-US" sz="1400" b="1" dirty="0"/>
        </a:p>
      </dgm:t>
    </dgm:pt>
    <dgm:pt modelId="{22EE0607-1450-4C54-B5AC-7A7CB1ACFFC8}" type="parTrans" cxnId="{746F260E-2CFA-4695-BD6E-5DD8C6672C83}">
      <dgm:prSet/>
      <dgm:spPr/>
      <dgm:t>
        <a:bodyPr/>
        <a:lstStyle/>
        <a:p>
          <a:endParaRPr kumimoji="1" lang="ja-JP" altLang="en-US"/>
        </a:p>
      </dgm:t>
    </dgm:pt>
    <dgm:pt modelId="{02DB758B-1E6E-460F-BE00-75B11588CE80}" type="sibTrans" cxnId="{746F260E-2CFA-4695-BD6E-5DD8C6672C83}">
      <dgm:prSet/>
      <dgm:spPr/>
      <dgm:t>
        <a:bodyPr/>
        <a:lstStyle/>
        <a:p>
          <a:endParaRPr kumimoji="1" lang="ja-JP" altLang="en-US"/>
        </a:p>
      </dgm:t>
    </dgm:pt>
    <dgm:pt modelId="{8D143B04-A5FE-424A-83CE-7FE61D6C2C2E}" type="pres">
      <dgm:prSet presAssocID="{AC7A56DC-A053-4634-A809-18FC442C89FD}" presName="Name0" presStyleCnt="0">
        <dgm:presLayoutVars>
          <dgm:dir/>
          <dgm:animLvl val="lvl"/>
          <dgm:resizeHandles val="exact"/>
        </dgm:presLayoutVars>
      </dgm:prSet>
      <dgm:spPr/>
      <dgm:t>
        <a:bodyPr/>
        <a:lstStyle/>
        <a:p>
          <a:endParaRPr kumimoji="1" lang="ja-JP" altLang="en-US"/>
        </a:p>
      </dgm:t>
    </dgm:pt>
    <dgm:pt modelId="{7BB1CE0C-0A85-405D-BEFE-306F98C76158}" type="pres">
      <dgm:prSet presAssocID="{13EAFFC5-8AD8-485F-BA07-270117623B31}" presName="linNode" presStyleCnt="0"/>
      <dgm:spPr/>
    </dgm:pt>
    <dgm:pt modelId="{BD7A230E-9B3F-4425-8B7E-E205F5528E99}" type="pres">
      <dgm:prSet presAssocID="{13EAFFC5-8AD8-485F-BA07-270117623B31}" presName="parentText" presStyleLbl="node1" presStyleIdx="0" presStyleCnt="1" custScaleX="112077" custScaleY="59232">
        <dgm:presLayoutVars>
          <dgm:chMax val="1"/>
          <dgm:bulletEnabled val="1"/>
        </dgm:presLayoutVars>
      </dgm:prSet>
      <dgm:spPr/>
      <dgm:t>
        <a:bodyPr/>
        <a:lstStyle/>
        <a:p>
          <a:endParaRPr kumimoji="1" lang="ja-JP" altLang="en-US"/>
        </a:p>
      </dgm:t>
    </dgm:pt>
    <dgm:pt modelId="{7AA61313-9C55-4941-927C-72B9C43E6CBF}" type="pres">
      <dgm:prSet presAssocID="{13EAFFC5-8AD8-485F-BA07-270117623B31}" presName="descendantText" presStyleLbl="alignAccFollowNode1" presStyleIdx="0" presStyleCnt="1">
        <dgm:presLayoutVars>
          <dgm:bulletEnabled val="1"/>
        </dgm:presLayoutVars>
      </dgm:prSet>
      <dgm:spPr/>
      <dgm:t>
        <a:bodyPr/>
        <a:lstStyle/>
        <a:p>
          <a:endParaRPr kumimoji="1" lang="ja-JP" altLang="en-US"/>
        </a:p>
      </dgm:t>
    </dgm:pt>
  </dgm:ptLst>
  <dgm:cxnLst>
    <dgm:cxn modelId="{3A5E48FA-80C1-44C6-80DF-A241239E8873}" type="presOf" srcId="{AC7A56DC-A053-4634-A809-18FC442C89FD}" destId="{8D143B04-A5FE-424A-83CE-7FE61D6C2C2E}" srcOrd="0" destOrd="0" presId="urn:microsoft.com/office/officeart/2005/8/layout/vList5"/>
    <dgm:cxn modelId="{746F260E-2CFA-4695-BD6E-5DD8C6672C83}" srcId="{13EAFFC5-8AD8-485F-BA07-270117623B31}" destId="{7D4BCE63-FCE9-4FC9-8A72-758CDA5BFBEA}" srcOrd="0" destOrd="0" parTransId="{22EE0607-1450-4C54-B5AC-7A7CB1ACFFC8}" sibTransId="{02DB758B-1E6E-460F-BE00-75B11588CE80}"/>
    <dgm:cxn modelId="{B4C54782-2AB5-43E9-8F69-16A329E62A4D}" srcId="{AC7A56DC-A053-4634-A809-18FC442C89FD}" destId="{13EAFFC5-8AD8-485F-BA07-270117623B31}" srcOrd="0" destOrd="0" parTransId="{025EED68-BE0D-4E66-A72A-7BE2F62277EF}" sibTransId="{13646762-D4B2-4E0C-A539-A8E679191853}"/>
    <dgm:cxn modelId="{DB551123-0D28-40E3-B91D-134B4F6A53B3}" type="presOf" srcId="{13EAFFC5-8AD8-485F-BA07-270117623B31}" destId="{BD7A230E-9B3F-4425-8B7E-E205F5528E99}" srcOrd="0" destOrd="0" presId="urn:microsoft.com/office/officeart/2005/8/layout/vList5"/>
    <dgm:cxn modelId="{E0D8E8F5-8CBF-464B-B161-831771837B18}" srcId="{13EAFFC5-8AD8-485F-BA07-270117623B31}" destId="{B6139953-51F8-46BD-93C7-0083940F8C88}" srcOrd="2" destOrd="0" parTransId="{E497609F-DBFA-4FAA-A9EA-CDFFF9A8AA62}" sibTransId="{558D04FE-6977-432B-9641-A0875BB43BF4}"/>
    <dgm:cxn modelId="{D083E1DE-8770-41AF-9A7A-837B9AC39FCF}" type="presOf" srcId="{5DF00889-5339-45F4-B544-15230800AAC0}" destId="{7AA61313-9C55-4941-927C-72B9C43E6CBF}" srcOrd="0" destOrd="1" presId="urn:microsoft.com/office/officeart/2005/8/layout/vList5"/>
    <dgm:cxn modelId="{D5CB4A45-0C60-43AE-A439-DAF9ABC42FE3}" srcId="{13EAFFC5-8AD8-485F-BA07-270117623B31}" destId="{5DF00889-5339-45F4-B544-15230800AAC0}" srcOrd="1" destOrd="0" parTransId="{30A0FDF5-81ED-4FA0-B1F1-856DAF2504D9}" sibTransId="{DCAE4EB6-172D-49F9-8FFD-611F2948BA2F}"/>
    <dgm:cxn modelId="{5705CEEF-0039-4D1D-B847-1F824D9DAD39}" type="presOf" srcId="{B6139953-51F8-46BD-93C7-0083940F8C88}" destId="{7AA61313-9C55-4941-927C-72B9C43E6CBF}" srcOrd="0" destOrd="2" presId="urn:microsoft.com/office/officeart/2005/8/layout/vList5"/>
    <dgm:cxn modelId="{558B4FBC-3690-4D80-87E5-36E83C1C2C41}" type="presOf" srcId="{7D4BCE63-FCE9-4FC9-8A72-758CDA5BFBEA}" destId="{7AA61313-9C55-4941-927C-72B9C43E6CBF}" srcOrd="0" destOrd="0" presId="urn:microsoft.com/office/officeart/2005/8/layout/vList5"/>
    <dgm:cxn modelId="{67003D50-2FC2-4F32-8FDF-626A1B43A82B}" type="presParOf" srcId="{8D143B04-A5FE-424A-83CE-7FE61D6C2C2E}" destId="{7BB1CE0C-0A85-405D-BEFE-306F98C76158}" srcOrd="0" destOrd="0" presId="urn:microsoft.com/office/officeart/2005/8/layout/vList5"/>
    <dgm:cxn modelId="{9F2D3AB3-0785-44F7-99BC-6444FAFB0B09}" type="presParOf" srcId="{7BB1CE0C-0A85-405D-BEFE-306F98C76158}" destId="{BD7A230E-9B3F-4425-8B7E-E205F5528E99}" srcOrd="0" destOrd="0" presId="urn:microsoft.com/office/officeart/2005/8/layout/vList5"/>
    <dgm:cxn modelId="{95350CBB-C547-49D0-9770-B53271218112}" type="presParOf" srcId="{7BB1CE0C-0A85-405D-BEFE-306F98C76158}" destId="{7AA61313-9C55-4941-927C-72B9C43E6CB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347AA3-422C-4EC1-AA73-1B9E08F77A0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DECFA648-35D8-40EA-A891-0F5C0DDB9233}">
      <dgm:prSet phldrT="[テキスト]" custT="1"/>
      <dgm:spPr/>
      <dgm:t>
        <a:bodyPr/>
        <a:lstStyle/>
        <a:p>
          <a:r>
            <a:rPr kumimoji="1" lang="ja-JP" altLang="en-US" sz="3600" dirty="0" smtClean="0"/>
            <a:t>対象施設</a:t>
          </a:r>
          <a:endParaRPr kumimoji="1" lang="ja-JP" altLang="en-US" sz="3600" dirty="0"/>
        </a:p>
      </dgm:t>
    </dgm:pt>
    <dgm:pt modelId="{59F14D8C-4EF7-4696-AEAB-D2B661EBE7B6}" type="sibTrans" cxnId="{521D7F03-4E6C-4583-9B0C-30B573182682}">
      <dgm:prSet/>
      <dgm:spPr/>
      <dgm:t>
        <a:bodyPr/>
        <a:lstStyle/>
        <a:p>
          <a:endParaRPr kumimoji="1" lang="ja-JP" altLang="en-US"/>
        </a:p>
      </dgm:t>
    </dgm:pt>
    <dgm:pt modelId="{09CCE8C2-B01B-49E2-9C99-E70AB2D93BD3}" type="parTrans" cxnId="{521D7F03-4E6C-4583-9B0C-30B573182682}">
      <dgm:prSet/>
      <dgm:spPr/>
      <dgm:t>
        <a:bodyPr/>
        <a:lstStyle/>
        <a:p>
          <a:endParaRPr kumimoji="1" lang="ja-JP" altLang="en-US"/>
        </a:p>
      </dgm:t>
    </dgm:pt>
    <dgm:pt modelId="{49C35199-B4B2-4D2E-93EB-255E18C62732}">
      <dgm:prSet phldrT="[テキスト]" custT="1"/>
      <dgm:spPr/>
      <dgm:t>
        <a:bodyPr/>
        <a:lstStyle/>
        <a:p>
          <a:r>
            <a:rPr kumimoji="1" lang="ja-JP" altLang="en-US" sz="3200" dirty="0" smtClean="0"/>
            <a:t>システム利用時間</a:t>
          </a:r>
          <a:endParaRPr kumimoji="1" lang="ja-JP" altLang="en-US" sz="3200" dirty="0"/>
        </a:p>
      </dgm:t>
    </dgm:pt>
    <dgm:pt modelId="{C41C947C-63BC-4238-93E1-FBFD4DEF7616}" type="sibTrans" cxnId="{0ABBAC0F-F044-431D-95A3-CCB390115EC8}">
      <dgm:prSet/>
      <dgm:spPr/>
      <dgm:t>
        <a:bodyPr/>
        <a:lstStyle/>
        <a:p>
          <a:endParaRPr kumimoji="1" lang="ja-JP" altLang="en-US"/>
        </a:p>
      </dgm:t>
    </dgm:pt>
    <dgm:pt modelId="{E90D769D-224C-4EB4-B524-28C4478B6E31}" type="parTrans" cxnId="{0ABBAC0F-F044-431D-95A3-CCB390115EC8}">
      <dgm:prSet/>
      <dgm:spPr/>
      <dgm:t>
        <a:bodyPr/>
        <a:lstStyle/>
        <a:p>
          <a:endParaRPr kumimoji="1" lang="ja-JP" altLang="en-US"/>
        </a:p>
      </dgm:t>
    </dgm:pt>
    <dgm:pt modelId="{48ACD4BB-930B-4089-8487-DC8363C4DF05}">
      <dgm:prSet custT="1"/>
      <dgm:spPr/>
      <dgm:t>
        <a:bodyPr/>
        <a:lstStyle/>
        <a:p>
          <a:endParaRPr kumimoji="1" lang="ja-JP" altLang="en-US" sz="1200" dirty="0"/>
        </a:p>
      </dgm:t>
    </dgm:pt>
    <dgm:pt modelId="{EBDBB321-77F3-43AE-AFB8-D8D561BC6BF9}" type="parTrans" cxnId="{A16ABB78-A34C-4C47-84FA-BBE69BA481F1}">
      <dgm:prSet/>
      <dgm:spPr/>
      <dgm:t>
        <a:bodyPr/>
        <a:lstStyle/>
        <a:p>
          <a:endParaRPr kumimoji="1" lang="ja-JP" altLang="en-US"/>
        </a:p>
      </dgm:t>
    </dgm:pt>
    <dgm:pt modelId="{D6047F6B-837D-4DDC-927D-79BB63BD995E}" type="sibTrans" cxnId="{A16ABB78-A34C-4C47-84FA-BBE69BA481F1}">
      <dgm:prSet/>
      <dgm:spPr/>
      <dgm:t>
        <a:bodyPr/>
        <a:lstStyle/>
        <a:p>
          <a:endParaRPr kumimoji="1" lang="ja-JP" altLang="en-US"/>
        </a:p>
      </dgm:t>
    </dgm:pt>
    <dgm:pt modelId="{8DDAA3DA-1738-4A19-AE69-D84CB89EA249}" type="pres">
      <dgm:prSet presAssocID="{BC347AA3-422C-4EC1-AA73-1B9E08F77A06}" presName="linear" presStyleCnt="0">
        <dgm:presLayoutVars>
          <dgm:animLvl val="lvl"/>
          <dgm:resizeHandles val="exact"/>
        </dgm:presLayoutVars>
      </dgm:prSet>
      <dgm:spPr/>
      <dgm:t>
        <a:bodyPr/>
        <a:lstStyle/>
        <a:p>
          <a:endParaRPr kumimoji="1" lang="ja-JP" altLang="en-US"/>
        </a:p>
      </dgm:t>
    </dgm:pt>
    <dgm:pt modelId="{D11E25D3-5B3F-4A39-BC7B-DE23E2404D50}" type="pres">
      <dgm:prSet presAssocID="{49C35199-B4B2-4D2E-93EB-255E18C62732}" presName="parentText" presStyleLbl="node1" presStyleIdx="0" presStyleCnt="2" custScaleX="42708" custLinFactNeighborX="-28646" custLinFactNeighborY="-46309">
        <dgm:presLayoutVars>
          <dgm:chMax val="0"/>
          <dgm:bulletEnabled val="1"/>
        </dgm:presLayoutVars>
      </dgm:prSet>
      <dgm:spPr/>
      <dgm:t>
        <a:bodyPr/>
        <a:lstStyle/>
        <a:p>
          <a:endParaRPr kumimoji="1" lang="ja-JP" altLang="en-US"/>
        </a:p>
      </dgm:t>
    </dgm:pt>
    <dgm:pt modelId="{5094CB8A-6250-4119-ADF3-C5A6464350D6}" type="pres">
      <dgm:prSet presAssocID="{49C35199-B4B2-4D2E-93EB-255E18C62732}" presName="childText" presStyleLbl="revTx" presStyleIdx="0" presStyleCnt="1">
        <dgm:presLayoutVars>
          <dgm:bulletEnabled val="1"/>
        </dgm:presLayoutVars>
      </dgm:prSet>
      <dgm:spPr/>
      <dgm:t>
        <a:bodyPr/>
        <a:lstStyle/>
        <a:p>
          <a:endParaRPr kumimoji="1" lang="ja-JP" altLang="en-US"/>
        </a:p>
      </dgm:t>
    </dgm:pt>
    <dgm:pt modelId="{5E40ABAD-843A-4FFA-BBE7-C76B23FBD5DA}" type="pres">
      <dgm:prSet presAssocID="{DECFA648-35D8-40EA-A891-0F5C0DDB9233}" presName="parentText" presStyleLbl="node1" presStyleIdx="1" presStyleCnt="2" custScaleX="31250" custScaleY="99613" custLinFactNeighborX="-34375" custLinFactNeighborY="6117">
        <dgm:presLayoutVars>
          <dgm:chMax val="0"/>
          <dgm:bulletEnabled val="1"/>
        </dgm:presLayoutVars>
      </dgm:prSet>
      <dgm:spPr/>
      <dgm:t>
        <a:bodyPr/>
        <a:lstStyle/>
        <a:p>
          <a:endParaRPr kumimoji="1" lang="ja-JP" altLang="en-US"/>
        </a:p>
      </dgm:t>
    </dgm:pt>
  </dgm:ptLst>
  <dgm:cxnLst>
    <dgm:cxn modelId="{521D7F03-4E6C-4583-9B0C-30B573182682}" srcId="{BC347AA3-422C-4EC1-AA73-1B9E08F77A06}" destId="{DECFA648-35D8-40EA-A891-0F5C0DDB9233}" srcOrd="1" destOrd="0" parTransId="{09CCE8C2-B01B-49E2-9C99-E70AB2D93BD3}" sibTransId="{59F14D8C-4EF7-4696-AEAB-D2B661EBE7B6}"/>
    <dgm:cxn modelId="{0ABBAC0F-F044-431D-95A3-CCB390115EC8}" srcId="{BC347AA3-422C-4EC1-AA73-1B9E08F77A06}" destId="{49C35199-B4B2-4D2E-93EB-255E18C62732}" srcOrd="0" destOrd="0" parTransId="{E90D769D-224C-4EB4-B524-28C4478B6E31}" sibTransId="{C41C947C-63BC-4238-93E1-FBFD4DEF7616}"/>
    <dgm:cxn modelId="{A16ABB78-A34C-4C47-84FA-BBE69BA481F1}" srcId="{49C35199-B4B2-4D2E-93EB-255E18C62732}" destId="{48ACD4BB-930B-4089-8487-DC8363C4DF05}" srcOrd="0" destOrd="0" parTransId="{EBDBB321-77F3-43AE-AFB8-D8D561BC6BF9}" sibTransId="{D6047F6B-837D-4DDC-927D-79BB63BD995E}"/>
    <dgm:cxn modelId="{216BE341-38D1-4FD4-971E-E28874118E3E}" type="presOf" srcId="{BC347AA3-422C-4EC1-AA73-1B9E08F77A06}" destId="{8DDAA3DA-1738-4A19-AE69-D84CB89EA249}" srcOrd="0" destOrd="0" presId="urn:microsoft.com/office/officeart/2005/8/layout/vList2"/>
    <dgm:cxn modelId="{0B202CA6-B129-48F9-8B1D-9F06EA84052D}" type="presOf" srcId="{DECFA648-35D8-40EA-A891-0F5C0DDB9233}" destId="{5E40ABAD-843A-4FFA-BBE7-C76B23FBD5DA}" srcOrd="0" destOrd="0" presId="urn:microsoft.com/office/officeart/2005/8/layout/vList2"/>
    <dgm:cxn modelId="{B28A3623-2004-4835-9DC2-C413DD8BB089}" type="presOf" srcId="{48ACD4BB-930B-4089-8487-DC8363C4DF05}" destId="{5094CB8A-6250-4119-ADF3-C5A6464350D6}" srcOrd="0" destOrd="0" presId="urn:microsoft.com/office/officeart/2005/8/layout/vList2"/>
    <dgm:cxn modelId="{98398D95-89A4-46E3-975B-BBBECA856ACE}" type="presOf" srcId="{49C35199-B4B2-4D2E-93EB-255E18C62732}" destId="{D11E25D3-5B3F-4A39-BC7B-DE23E2404D50}" srcOrd="0" destOrd="0" presId="urn:microsoft.com/office/officeart/2005/8/layout/vList2"/>
    <dgm:cxn modelId="{C787EBD0-4E49-4B16-A4F6-39E02C060934}" type="presParOf" srcId="{8DDAA3DA-1738-4A19-AE69-D84CB89EA249}" destId="{D11E25D3-5B3F-4A39-BC7B-DE23E2404D50}" srcOrd="0" destOrd="0" presId="urn:microsoft.com/office/officeart/2005/8/layout/vList2"/>
    <dgm:cxn modelId="{F22C0D5B-41D7-4279-9A0B-154560509A6C}" type="presParOf" srcId="{8DDAA3DA-1738-4A19-AE69-D84CB89EA249}" destId="{5094CB8A-6250-4119-ADF3-C5A6464350D6}" srcOrd="1" destOrd="0" presId="urn:microsoft.com/office/officeart/2005/8/layout/vList2"/>
    <dgm:cxn modelId="{1BCFE785-9F39-4230-A686-3AC89D1C20A1}" type="presParOf" srcId="{8DDAA3DA-1738-4A19-AE69-D84CB89EA249}" destId="{5E40ABAD-843A-4FFA-BBE7-C76B23FBD5D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4485FD-BD3D-41AA-9FC4-9003D9DF6FC0}"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kumimoji="1" lang="ja-JP" altLang="en-US"/>
        </a:p>
      </dgm:t>
    </dgm:pt>
    <dgm:pt modelId="{6079F06E-906B-41E1-BD78-FE4B3B463D74}" type="pres">
      <dgm:prSet presAssocID="{684485FD-BD3D-41AA-9FC4-9003D9DF6FC0}" presName="linearFlow" presStyleCnt="0">
        <dgm:presLayoutVars>
          <dgm:resizeHandles val="exact"/>
        </dgm:presLayoutVars>
      </dgm:prSet>
      <dgm:spPr/>
      <dgm:t>
        <a:bodyPr/>
        <a:lstStyle/>
        <a:p>
          <a:endParaRPr kumimoji="1" lang="ja-JP" altLang="en-US"/>
        </a:p>
      </dgm:t>
    </dgm:pt>
  </dgm:ptLst>
  <dgm:cxnLst>
    <dgm:cxn modelId="{06F1BFBF-7199-4843-BC2E-5396101FBE81}" type="presOf" srcId="{684485FD-BD3D-41AA-9FC4-9003D9DF6FC0}" destId="{6079F06E-906B-41E1-BD78-FE4B3B463D7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4485FD-BD3D-41AA-9FC4-9003D9DF6FC0}"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kumimoji="1" lang="ja-JP" altLang="en-US"/>
        </a:p>
      </dgm:t>
    </dgm:pt>
    <dgm:pt modelId="{6079F06E-906B-41E1-BD78-FE4B3B463D74}" type="pres">
      <dgm:prSet presAssocID="{684485FD-BD3D-41AA-9FC4-9003D9DF6FC0}" presName="linearFlow" presStyleCnt="0">
        <dgm:presLayoutVars>
          <dgm:resizeHandles val="exact"/>
        </dgm:presLayoutVars>
      </dgm:prSet>
      <dgm:spPr/>
      <dgm:t>
        <a:bodyPr/>
        <a:lstStyle/>
        <a:p>
          <a:endParaRPr kumimoji="1" lang="ja-JP" altLang="en-US"/>
        </a:p>
      </dgm:t>
    </dgm:pt>
  </dgm:ptLst>
  <dgm:cxnLst>
    <dgm:cxn modelId="{06F1BFBF-7199-4843-BC2E-5396101FBE81}" type="presOf" srcId="{684485FD-BD3D-41AA-9FC4-9003D9DF6FC0}" destId="{6079F06E-906B-41E1-BD78-FE4B3B463D7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61313-9C55-4941-927C-72B9C43E6CBF}">
      <dsp:nvSpPr>
        <dsp:cNvPr id="0" name=""/>
        <dsp:cNvSpPr/>
      </dsp:nvSpPr>
      <dsp:spPr>
        <a:xfrm rot="5400000">
          <a:off x="4363588" y="-844093"/>
          <a:ext cx="2683445" cy="504577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b="1" kern="1200" dirty="0" smtClean="0"/>
            <a:t>お仕事などで、平日の市役所開庁時間に窓口に来られない方も、パソコンや携帯電話で気軽に、空き状況の確認や抽選申込、予約ができます。</a:t>
          </a:r>
          <a:endParaRPr kumimoji="1" lang="ja-JP" altLang="en-US" sz="1400" b="1" kern="1200" dirty="0"/>
        </a:p>
        <a:p>
          <a:pPr marL="114300" lvl="1" indent="-114300" algn="l" defTabSz="622300">
            <a:lnSpc>
              <a:spcPct val="90000"/>
            </a:lnSpc>
            <a:spcBef>
              <a:spcPct val="0"/>
            </a:spcBef>
            <a:spcAft>
              <a:spcPct val="15000"/>
            </a:spcAft>
            <a:buChar char="••"/>
          </a:pPr>
          <a:endParaRPr kumimoji="1" lang="ja-JP" altLang="en-US" sz="1400" b="1" kern="1200" dirty="0"/>
        </a:p>
        <a:p>
          <a:pPr marL="114300" lvl="1" indent="-114300" algn="l" defTabSz="622300">
            <a:lnSpc>
              <a:spcPct val="90000"/>
            </a:lnSpc>
            <a:spcBef>
              <a:spcPct val="0"/>
            </a:spcBef>
            <a:spcAft>
              <a:spcPct val="15000"/>
            </a:spcAft>
            <a:buChar char="••"/>
          </a:pPr>
          <a:r>
            <a:rPr kumimoji="1" lang="ja-JP" altLang="en-US" sz="1400" b="1" kern="1200" dirty="0" smtClean="0"/>
            <a:t>インターネットの環境がない方でも、窓口にタッチパネル操作ができるＰＣ端末を設置しています</a:t>
          </a:r>
          <a:r>
            <a:rPr kumimoji="1" lang="ja-JP" altLang="en-US" sz="1400" b="1" kern="1200" dirty="0" smtClean="0"/>
            <a:t>ので、予約システムの利用が</a:t>
          </a:r>
          <a:r>
            <a:rPr kumimoji="1" lang="ja-JP" altLang="en-US" sz="1400" b="1" kern="1200" dirty="0" smtClean="0"/>
            <a:t>可能です。端末の操作は職員がサポートします。</a:t>
          </a:r>
          <a:endParaRPr kumimoji="1" lang="ja-JP" altLang="en-US" sz="1400" b="1" kern="1200" dirty="0"/>
        </a:p>
      </dsp:txBody>
      <dsp:txXfrm rot="-5400000">
        <a:off x="3182425" y="468065"/>
        <a:ext cx="4914778" cy="2421455"/>
      </dsp:txXfrm>
    </dsp:sp>
    <dsp:sp modelId="{BD7A230E-9B3F-4425-8B7E-E205F5528E99}">
      <dsp:nvSpPr>
        <dsp:cNvPr id="0" name=""/>
        <dsp:cNvSpPr/>
      </dsp:nvSpPr>
      <dsp:spPr>
        <a:xfrm>
          <a:off x="1401" y="685381"/>
          <a:ext cx="3181022" cy="1986823"/>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kumimoji="1" lang="ja-JP" altLang="en-US" sz="2800" kern="1200" dirty="0" smtClean="0"/>
            <a:t>いつでも</a:t>
          </a:r>
          <a:endParaRPr kumimoji="1" lang="en-US" altLang="ja-JP" sz="2800" kern="1200" dirty="0" smtClean="0"/>
        </a:p>
        <a:p>
          <a:pPr lvl="0" algn="ctr" defTabSz="1244600">
            <a:lnSpc>
              <a:spcPct val="90000"/>
            </a:lnSpc>
            <a:spcBef>
              <a:spcPct val="0"/>
            </a:spcBef>
            <a:spcAft>
              <a:spcPct val="35000"/>
            </a:spcAft>
          </a:pPr>
          <a:r>
            <a:rPr kumimoji="1" lang="ja-JP" altLang="en-US" sz="2800" kern="1200" dirty="0" smtClean="0"/>
            <a:t>どこでも</a:t>
          </a:r>
          <a:endParaRPr kumimoji="1" lang="en-US" altLang="ja-JP" sz="2800" kern="1200" dirty="0" smtClean="0"/>
        </a:p>
        <a:p>
          <a:pPr lvl="0" algn="ctr" defTabSz="1244600">
            <a:lnSpc>
              <a:spcPct val="90000"/>
            </a:lnSpc>
            <a:spcBef>
              <a:spcPct val="0"/>
            </a:spcBef>
            <a:spcAft>
              <a:spcPct val="35000"/>
            </a:spcAft>
          </a:pPr>
          <a:r>
            <a:rPr kumimoji="1" lang="ja-JP" altLang="en-US" sz="2800" kern="1200" dirty="0" smtClean="0"/>
            <a:t>どなたでも</a:t>
          </a:r>
          <a:endParaRPr kumimoji="1" lang="en-US" altLang="ja-JP" sz="2800" kern="1200" dirty="0" smtClean="0"/>
        </a:p>
      </dsp:txBody>
      <dsp:txXfrm>
        <a:off x="98390" y="782370"/>
        <a:ext cx="2987044" cy="17928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1E25D3-5B3F-4A39-BC7B-DE23E2404D50}">
      <dsp:nvSpPr>
        <dsp:cNvPr id="0" name=""/>
        <dsp:cNvSpPr/>
      </dsp:nvSpPr>
      <dsp:spPr>
        <a:xfrm>
          <a:off x="0" y="573840"/>
          <a:ext cx="3514697" cy="12168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kumimoji="1" lang="ja-JP" altLang="en-US" sz="3200" kern="1200" dirty="0" smtClean="0"/>
            <a:t>システム利用時間</a:t>
          </a:r>
          <a:endParaRPr kumimoji="1" lang="ja-JP" altLang="en-US" sz="3200" kern="1200" dirty="0"/>
        </a:p>
      </dsp:txBody>
      <dsp:txXfrm>
        <a:off x="59399" y="633239"/>
        <a:ext cx="3395899" cy="1098002"/>
      </dsp:txXfrm>
    </dsp:sp>
    <dsp:sp modelId="{5094CB8A-6250-4119-ADF3-C5A6464350D6}">
      <dsp:nvSpPr>
        <dsp:cNvPr id="0" name=""/>
        <dsp:cNvSpPr/>
      </dsp:nvSpPr>
      <dsp:spPr>
        <a:xfrm>
          <a:off x="0" y="2289110"/>
          <a:ext cx="8229600"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5240" rIns="85344" bIns="15240" numCol="1" spcCol="1270" anchor="t" anchorCtr="0">
          <a:noAutofit/>
        </a:bodyPr>
        <a:lstStyle/>
        <a:p>
          <a:pPr marL="114300" lvl="1" indent="-114300" algn="l" defTabSz="533400">
            <a:lnSpc>
              <a:spcPct val="90000"/>
            </a:lnSpc>
            <a:spcBef>
              <a:spcPct val="0"/>
            </a:spcBef>
            <a:spcAft>
              <a:spcPct val="20000"/>
            </a:spcAft>
            <a:buChar char="••"/>
          </a:pPr>
          <a:endParaRPr kumimoji="1" lang="ja-JP" altLang="en-US" sz="1200" kern="1200" dirty="0"/>
        </a:p>
      </dsp:txBody>
      <dsp:txXfrm>
        <a:off x="0" y="2289110"/>
        <a:ext cx="8229600" cy="1076400"/>
      </dsp:txXfrm>
    </dsp:sp>
    <dsp:sp modelId="{5E40ABAD-843A-4FFA-BBE7-C76B23FBD5DA}">
      <dsp:nvSpPr>
        <dsp:cNvPr id="0" name=""/>
        <dsp:cNvSpPr/>
      </dsp:nvSpPr>
      <dsp:spPr>
        <a:xfrm>
          <a:off x="0" y="3431353"/>
          <a:ext cx="2571750" cy="121209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kumimoji="1" lang="ja-JP" altLang="en-US" sz="3600" kern="1200" dirty="0" smtClean="0"/>
            <a:t>対象施設</a:t>
          </a:r>
          <a:endParaRPr kumimoji="1" lang="ja-JP" altLang="en-US" sz="3600" kern="1200" dirty="0"/>
        </a:p>
      </dsp:txBody>
      <dsp:txXfrm>
        <a:off x="59169" y="3490522"/>
        <a:ext cx="2453412" cy="1093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AF0FDD5E-286B-44FA-BBED-81B55D580096}" type="datetimeFigureOut">
              <a:rPr kumimoji="1" lang="ja-JP" altLang="en-US" smtClean="0"/>
              <a:pPr/>
              <a:t>2023/8/10</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9475"/>
            <a:ext cx="5389563" cy="444341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736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7363"/>
            <a:ext cx="2919412" cy="493712"/>
          </a:xfrm>
          <a:prstGeom prst="rect">
            <a:avLst/>
          </a:prstGeom>
        </p:spPr>
        <p:txBody>
          <a:bodyPr vert="horz" lIns="91440" tIns="45720" rIns="91440" bIns="45720" rtlCol="0" anchor="b"/>
          <a:lstStyle>
            <a:lvl1pPr algn="r">
              <a:defRPr sz="1200"/>
            </a:lvl1pPr>
          </a:lstStyle>
          <a:p>
            <a:fld id="{01C2D0F3-6FD0-4692-B866-880986E0912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1C2D0F3-6FD0-4692-B866-880986E0912E}"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6F661293-4824-440E-A79C-A5E644311618}" type="datetimeFigureOut">
              <a:rPr kumimoji="1" lang="ja-JP" altLang="en-US" smtClean="0"/>
              <a:pPr/>
              <a:t>2023/8/10</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2C357398-5397-4219-9790-8D20C59536C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6F661293-4824-440E-A79C-A5E644311618}" type="datetimeFigureOut">
              <a:rPr kumimoji="1" lang="ja-JP" altLang="en-US" smtClean="0"/>
              <a:pPr/>
              <a:t>2023/8/10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6F661293-4824-440E-A79C-A5E644311618}" type="datetimeFigureOut">
              <a:rPr kumimoji="1" lang="ja-JP" altLang="en-US" smtClean="0"/>
              <a:pPr/>
              <a:t>2023/8/10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6F661293-4824-440E-A79C-A5E644311618}" type="datetimeFigureOut">
              <a:rPr kumimoji="1" lang="ja-JP" altLang="en-US" smtClean="0"/>
              <a:pPr/>
              <a:t>2023/8/10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
        <p:nvSpPr>
          <p:cNvPr id="7" name="タイトル 6"/>
          <p:cNvSpPr>
            <a:spLocks noGrp="1"/>
          </p:cNvSpPr>
          <p:nvPr>
            <p:ph type="title"/>
          </p:nvPr>
        </p:nvSpPr>
        <p:spPr/>
        <p:txBody>
          <a:bodyPr rtlCol="0"/>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6F661293-4824-440E-A79C-A5E644311618}" type="datetimeFigureOut">
              <a:rPr kumimoji="1" lang="ja-JP" altLang="en-US" smtClean="0"/>
              <a:pPr/>
              <a:t>2023/8/10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6F661293-4824-440E-A79C-A5E644311618}" type="datetimeFigureOut">
              <a:rPr kumimoji="1" lang="ja-JP" altLang="en-US" smtClean="0"/>
              <a:pPr/>
              <a:t>2023/8/10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
        <p:nvSpPr>
          <p:cNvPr id="8" name="タイトル 7"/>
          <p:cNvSpPr>
            <a:spLocks noGrp="1"/>
          </p:cNvSpPr>
          <p:nvPr>
            <p:ph type="title"/>
          </p:nvPr>
        </p:nvSpPr>
        <p:spPr/>
        <p:txBody>
          <a:bodyPr rtlCol="0"/>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6F661293-4824-440E-A79C-A5E644311618}" type="datetimeFigureOut">
              <a:rPr kumimoji="1" lang="ja-JP" altLang="en-US" smtClean="0"/>
              <a:pPr/>
              <a:t>2023/8/10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fld id="{6F661293-4824-440E-A79C-A5E644311618}" type="datetimeFigureOut">
              <a:rPr kumimoji="1" lang="ja-JP" altLang="en-US" smtClean="0"/>
              <a:pPr/>
              <a:t>2023/8/10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
        <p:nvSpPr>
          <p:cNvPr id="6" name="タイトル 5"/>
          <p:cNvSpPr>
            <a:spLocks noGrp="1"/>
          </p:cNvSpPr>
          <p:nvPr>
            <p:ph type="title"/>
          </p:nvPr>
        </p:nvSpPr>
        <p:spPr/>
        <p:txBody>
          <a:bodyPr rtlCol="0"/>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661293-4824-440E-A79C-A5E644311618}" type="datetimeFigureOut">
              <a:rPr kumimoji="1" lang="ja-JP" altLang="en-US" smtClean="0"/>
              <a:pPr/>
              <a:t>2023/8/10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p>
            <a:fld id="{6F661293-4824-440E-A79C-A5E644311618}" type="datetimeFigureOut">
              <a:rPr kumimoji="1" lang="ja-JP" altLang="en-US" smtClean="0"/>
              <a:pPr/>
              <a:t>2023/8/10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357398-5397-4219-9790-8D20C59536C0}"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6F661293-4824-440E-A79C-A5E644311618}" type="datetimeFigureOut">
              <a:rPr kumimoji="1" lang="ja-JP" altLang="en-US" smtClean="0"/>
              <a:pPr/>
              <a:t>2023/8/10</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2C357398-5397-4219-9790-8D20C59536C0}" type="slidenum">
              <a:rPr kumimoji="1" lang="ja-JP" altLang="en-US" smtClean="0"/>
              <a:pPr/>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フリーフォーム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F661293-4824-440E-A79C-A5E644311618}" type="datetimeFigureOut">
              <a:rPr kumimoji="1" lang="ja-JP" altLang="en-US" smtClean="0"/>
              <a:pPr/>
              <a:t>2023/8/10</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C357398-5397-4219-9790-8D20C59536C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7158" y="2000240"/>
            <a:ext cx="8429684" cy="2225065"/>
          </a:xfrm>
        </p:spPr>
        <p:txBody>
          <a:bodyPr anchor="ctr" anchorCtr="0">
            <a:noAutofit/>
          </a:bodyPr>
          <a:lstStyle/>
          <a:p>
            <a:pPr algn="l"/>
            <a:r>
              <a:rPr kumimoji="1" lang="ja-JP" altLang="en-US" dirty="0" smtClean="0"/>
              <a:t>公共スポーツ施設</a:t>
            </a:r>
            <a:r>
              <a:rPr kumimoji="1" lang="en-US" altLang="ja-JP" dirty="0" smtClean="0"/>
              <a:t/>
            </a:r>
            <a:br>
              <a:rPr kumimoji="1" lang="en-US" altLang="ja-JP" dirty="0" smtClean="0"/>
            </a:br>
            <a:r>
              <a:rPr kumimoji="1" lang="ja-JP" altLang="en-US" dirty="0" smtClean="0"/>
              <a:t>　　　　　　予約システムについて</a:t>
            </a:r>
            <a:endParaRPr kumimoji="1" lang="ja-JP" altLang="en-US" dirty="0"/>
          </a:p>
        </p:txBody>
      </p:sp>
      <p:sp>
        <p:nvSpPr>
          <p:cNvPr id="3" name="サブタイトル 2"/>
          <p:cNvSpPr>
            <a:spLocks noGrp="1"/>
          </p:cNvSpPr>
          <p:nvPr>
            <p:ph type="subTitle" idx="1"/>
          </p:nvPr>
        </p:nvSpPr>
        <p:spPr>
          <a:xfrm>
            <a:off x="2857488" y="4286256"/>
            <a:ext cx="4857784" cy="453617"/>
          </a:xfrm>
        </p:spPr>
        <p:txBody>
          <a:bodyPr>
            <a:normAutofit fontScale="92500" lnSpcReduction="10000"/>
          </a:bodyPr>
          <a:lstStyle/>
          <a:p>
            <a:r>
              <a:rPr kumimoji="1" lang="ja-JP" altLang="en-US" dirty="0" smtClean="0"/>
              <a:t>蕨市教育委員会</a:t>
            </a:r>
            <a:endParaRPr kumimoji="1" lang="ja-JP" altLang="en-US" dirty="0"/>
          </a:p>
        </p:txBody>
      </p:sp>
      <p:pic>
        <p:nvPicPr>
          <p:cNvPr id="4" name="Picture 1"/>
          <p:cNvPicPr>
            <a:picLocks noChangeAspect="1" noChangeArrowheads="1"/>
          </p:cNvPicPr>
          <p:nvPr/>
        </p:nvPicPr>
        <p:blipFill>
          <a:blip r:embed="rId2" cstate="print"/>
          <a:srcRect l="27500" t="31934" r="43594" b="35058"/>
          <a:stretch>
            <a:fillRect/>
          </a:stretch>
        </p:blipFill>
        <p:spPr bwMode="auto">
          <a:xfrm>
            <a:off x="7786710" y="4000504"/>
            <a:ext cx="901910" cy="823907"/>
          </a:xfrm>
          <a:prstGeom prst="rect">
            <a:avLst/>
          </a:prstGeom>
          <a:noFill/>
          <a:ln w="1">
            <a:noFill/>
            <a:miter lim="800000"/>
            <a:headEnd/>
            <a:tailEnd type="none" w="med" len="med"/>
          </a:ln>
          <a:effec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 1"/>
          <p:cNvSpPr txBox="1">
            <a:spLocks/>
          </p:cNvSpPr>
          <p:nvPr/>
        </p:nvSpPr>
        <p:spPr>
          <a:xfrm>
            <a:off x="452296" y="3667793"/>
            <a:ext cx="3328982" cy="376035"/>
          </a:xfrm>
          <a:prstGeom prst="rect">
            <a:avLst/>
          </a:prstGeom>
        </p:spPr>
        <p:txBody>
          <a:bodyPr vert="horz" anchor="ctr" anchorCtr="0">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a:lstStyle>
          <a:p>
            <a:pPr>
              <a:buFont typeface="Wingdings 3"/>
              <a:buNone/>
            </a:pPr>
            <a:r>
              <a:rPr lang="ja-JP" altLang="en-US" sz="2400" dirty="0" smtClean="0"/>
              <a:t>④錦町スポーツ広場</a:t>
            </a:r>
            <a:endParaRPr lang="ja-JP" altLang="en-US" sz="2400" dirty="0"/>
          </a:p>
        </p:txBody>
      </p:sp>
      <p:graphicFrame>
        <p:nvGraphicFramePr>
          <p:cNvPr id="7" name="表 6"/>
          <p:cNvGraphicFramePr>
            <a:graphicFrameLocks noGrp="1"/>
          </p:cNvGraphicFramePr>
          <p:nvPr>
            <p:extLst>
              <p:ext uri="{D42A27DB-BD31-4B8C-83A1-F6EECF244321}">
                <p14:modId xmlns:p14="http://schemas.microsoft.com/office/powerpoint/2010/main" val="2119087099"/>
              </p:ext>
            </p:extLst>
          </p:nvPr>
        </p:nvGraphicFramePr>
        <p:xfrm>
          <a:off x="931378" y="4252949"/>
          <a:ext cx="7776864" cy="2145971"/>
        </p:xfrm>
        <a:graphic>
          <a:graphicData uri="http://schemas.openxmlformats.org/drawingml/2006/table">
            <a:tbl>
              <a:tblPr>
                <a:tableStyleId>{5C22544A-7EE6-4342-B048-85BDC9FD1C3A}</a:tableStyleId>
              </a:tblPr>
              <a:tblGrid>
                <a:gridCol w="2683528">
                  <a:extLst>
                    <a:ext uri="{9D8B030D-6E8A-4147-A177-3AD203B41FA5}">
                      <a16:colId xmlns:a16="http://schemas.microsoft.com/office/drawing/2014/main" val="20000"/>
                    </a:ext>
                  </a:extLst>
                </a:gridCol>
                <a:gridCol w="5093336">
                  <a:extLst>
                    <a:ext uri="{9D8B030D-6E8A-4147-A177-3AD203B41FA5}">
                      <a16:colId xmlns:a16="http://schemas.microsoft.com/office/drawing/2014/main" val="20002"/>
                    </a:ext>
                  </a:extLst>
                </a:gridCol>
              </a:tblGrid>
              <a:tr h="387521">
                <a:tc>
                  <a:txBody>
                    <a:bodyPr/>
                    <a:lstStyle/>
                    <a:p>
                      <a:pPr algn="ctr"/>
                      <a:r>
                        <a:rPr kumimoji="1" lang="ja-JP" altLang="en-US" sz="1400" b="1" dirty="0" smtClean="0"/>
                        <a:t>項　　目</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内　　容</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0000"/>
                  </a:ext>
                </a:extLst>
              </a:tr>
              <a:tr h="5861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利用時間</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dirty="0" smtClean="0"/>
                        <a:t>午前９時～午後９時</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86150">
                <a:tc>
                  <a:txBody>
                    <a:bodyPr/>
                    <a:lstStyle/>
                    <a:p>
                      <a:pPr algn="ctr"/>
                      <a:r>
                        <a:rPr kumimoji="1" lang="ja-JP" altLang="en-US" sz="1200" b="1" dirty="0" smtClean="0"/>
                        <a:t>利用上限数</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dirty="0" smtClean="0"/>
                        <a:t>抽選数：１０コマ（２０時間）</a:t>
                      </a:r>
                      <a:endParaRPr kumimoji="1" lang="en-US" altLang="ja-JP" sz="1200" dirty="0" smtClean="0"/>
                    </a:p>
                    <a:p>
                      <a:pPr algn="l"/>
                      <a:r>
                        <a:rPr kumimoji="1" lang="ja-JP" altLang="en-US" sz="1200" dirty="0" smtClean="0"/>
                        <a:t>随時申込：制限なし</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30869335"/>
                  </a:ext>
                </a:extLst>
              </a:tr>
              <a:tr h="5861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夜間照明スケジュール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dirty="0" smtClean="0"/>
                        <a:t>季節ごとに変動　</a:t>
                      </a:r>
                      <a:r>
                        <a:rPr kumimoji="1" lang="en-US" altLang="ja-JP" sz="1200" b="0" dirty="0" smtClean="0"/>
                        <a:t>※</a:t>
                      </a:r>
                      <a:r>
                        <a:rPr kumimoji="1" lang="ja-JP" altLang="en-US" sz="1200" b="0" dirty="0" smtClean="0"/>
                        <a:t>詳細は５章を参照</a:t>
                      </a:r>
                      <a:endParaRPr kumimoji="1" lang="en-US" altLang="ja-JP" sz="12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50785977"/>
                  </a:ext>
                </a:extLst>
              </a:tr>
            </a:tbl>
          </a:graphicData>
        </a:graphic>
      </p:graphicFrame>
      <p:sp>
        <p:nvSpPr>
          <p:cNvPr id="8" name="コンテンツ プレースホルダ 1"/>
          <p:cNvSpPr txBox="1">
            <a:spLocks/>
          </p:cNvSpPr>
          <p:nvPr/>
        </p:nvSpPr>
        <p:spPr>
          <a:xfrm>
            <a:off x="452296" y="548680"/>
            <a:ext cx="2928958" cy="376035"/>
          </a:xfrm>
          <a:prstGeom prst="rect">
            <a:avLst/>
          </a:prstGeom>
        </p:spPr>
        <p:txBody>
          <a:bodyPr vert="horz" anchor="ctr" anchorCtr="0">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ja-JP" altLang="en-US" sz="2400" dirty="0"/>
              <a:t>③</a:t>
            </a:r>
            <a:r>
              <a:rPr lang="ja-JP" altLang="en-US" sz="2400" dirty="0" smtClean="0"/>
              <a:t>塚越グラウンド</a:t>
            </a:r>
            <a:endParaRPr kumimoji="1" lang="ja-JP" altLang="en-US" sz="24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3836016343"/>
              </p:ext>
            </p:extLst>
          </p:nvPr>
        </p:nvGraphicFramePr>
        <p:xfrm>
          <a:off x="931377" y="1133836"/>
          <a:ext cx="7776864" cy="2324836"/>
        </p:xfrm>
        <a:graphic>
          <a:graphicData uri="http://schemas.openxmlformats.org/drawingml/2006/table">
            <a:tbl>
              <a:tblPr>
                <a:tableStyleId>{5C22544A-7EE6-4342-B048-85BDC9FD1C3A}</a:tableStyleId>
              </a:tblPr>
              <a:tblGrid>
                <a:gridCol w="2645857">
                  <a:extLst>
                    <a:ext uri="{9D8B030D-6E8A-4147-A177-3AD203B41FA5}">
                      <a16:colId xmlns:a16="http://schemas.microsoft.com/office/drawing/2014/main" val="20000"/>
                    </a:ext>
                  </a:extLst>
                </a:gridCol>
                <a:gridCol w="5131007">
                  <a:extLst>
                    <a:ext uri="{9D8B030D-6E8A-4147-A177-3AD203B41FA5}">
                      <a16:colId xmlns:a16="http://schemas.microsoft.com/office/drawing/2014/main" val="20002"/>
                    </a:ext>
                  </a:extLst>
                </a:gridCol>
              </a:tblGrid>
              <a:tr h="455414">
                <a:tc>
                  <a:txBody>
                    <a:bodyPr/>
                    <a:lstStyle/>
                    <a:p>
                      <a:pPr algn="ctr"/>
                      <a:r>
                        <a:rPr kumimoji="1" lang="ja-JP" altLang="en-US" sz="1400" b="1" dirty="0" smtClean="0"/>
                        <a:t>項　　目</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内　　容</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0000"/>
                  </a:ext>
                </a:extLst>
              </a:tr>
              <a:tr h="831638">
                <a:tc>
                  <a:txBody>
                    <a:bodyPr/>
                    <a:lstStyle/>
                    <a:p>
                      <a:pPr algn="ctr"/>
                      <a:r>
                        <a:rPr kumimoji="1" lang="ja-JP" altLang="en-US" sz="1200" b="1" dirty="0" smtClean="0"/>
                        <a:t>利用時間</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u="none" dirty="0" smtClean="0"/>
                        <a:t>平日：午前９時～午後９時</a:t>
                      </a:r>
                      <a:endParaRPr kumimoji="1" lang="en-US" altLang="ja-JP" sz="1200" u="none" dirty="0" smtClean="0"/>
                    </a:p>
                    <a:p>
                      <a:pPr algn="l"/>
                      <a:r>
                        <a:rPr kumimoji="1" lang="ja-JP" altLang="en-US" sz="1200" u="none" dirty="0" smtClean="0"/>
                        <a:t>休日・祝日：午前７時～午後９時（２時間１コマ）</a:t>
                      </a:r>
                      <a:endParaRPr kumimoji="1" lang="en-US" altLang="ja-JP" sz="1200" u="non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mn-lt"/>
                          <a:ea typeface="+mn-ea"/>
                          <a:cs typeface="+mn-cs"/>
                        </a:rPr>
                        <a:t>午前</a:t>
                      </a:r>
                      <a:r>
                        <a:rPr kumimoji="1" lang="ja-JP" altLang="ja-JP" sz="1100" kern="1200" dirty="0" smtClean="0">
                          <a:solidFill>
                            <a:schemeClr val="dk1"/>
                          </a:solidFill>
                          <a:effectLst/>
                          <a:latin typeface="+mn-lt"/>
                          <a:ea typeface="+mn-ea"/>
                          <a:cs typeface="+mn-cs"/>
                        </a:rPr>
                        <a:t>７時～</a:t>
                      </a:r>
                      <a:r>
                        <a:rPr kumimoji="1" lang="ja-JP" altLang="en-US" sz="1100" kern="1200" dirty="0" smtClean="0">
                          <a:solidFill>
                            <a:schemeClr val="dk1"/>
                          </a:solidFill>
                          <a:effectLst/>
                          <a:latin typeface="+mn-lt"/>
                          <a:ea typeface="+mn-ea"/>
                          <a:cs typeface="+mn-cs"/>
                        </a:rPr>
                        <a:t>午前</a:t>
                      </a:r>
                      <a:r>
                        <a:rPr kumimoji="1" lang="ja-JP" altLang="ja-JP" sz="1100" kern="1200" dirty="0" smtClean="0">
                          <a:solidFill>
                            <a:schemeClr val="dk1"/>
                          </a:solidFill>
                          <a:effectLst/>
                          <a:latin typeface="+mn-lt"/>
                          <a:ea typeface="+mn-ea"/>
                          <a:cs typeface="+mn-cs"/>
                        </a:rPr>
                        <a:t>９時を利用する場合は、事前に</a:t>
                      </a:r>
                      <a:r>
                        <a:rPr kumimoji="1" lang="ja-JP" altLang="en-US" sz="1100" kern="1200" dirty="0" smtClean="0">
                          <a:solidFill>
                            <a:schemeClr val="dk1"/>
                          </a:solidFill>
                          <a:effectLst/>
                          <a:latin typeface="+mn-lt"/>
                          <a:ea typeface="+mn-ea"/>
                          <a:cs typeface="+mn-cs"/>
                        </a:rPr>
                        <a:t>東公民館</a:t>
                      </a:r>
                      <a:r>
                        <a:rPr kumimoji="1" lang="ja-JP" altLang="ja-JP" sz="1100" kern="1200" dirty="0" smtClean="0">
                          <a:solidFill>
                            <a:schemeClr val="dk1"/>
                          </a:solidFill>
                          <a:effectLst/>
                          <a:latin typeface="+mn-lt"/>
                          <a:ea typeface="+mn-ea"/>
                          <a:cs typeface="+mn-cs"/>
                        </a:rPr>
                        <a:t>より鍵を借用してください。　※貸出受付期間（利用日１週間前～利用日前日）</a:t>
                      </a:r>
                      <a:endParaRPr kumimoji="1" lang="en-US" altLang="ja-JP" sz="9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23603">
                <a:tc>
                  <a:txBody>
                    <a:bodyPr/>
                    <a:lstStyle/>
                    <a:p>
                      <a:pPr algn="ctr"/>
                      <a:r>
                        <a:rPr kumimoji="1" lang="ja-JP" altLang="en-US" sz="1200" b="1" dirty="0" smtClean="0"/>
                        <a:t>利用上限数</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dirty="0" smtClean="0"/>
                        <a:t>抽選数：１０コマ（２０時間）</a:t>
                      </a:r>
                      <a:endParaRPr kumimoji="1" lang="en-US" altLang="ja-JP" sz="1200" dirty="0" smtClean="0"/>
                    </a:p>
                    <a:p>
                      <a:pPr algn="l"/>
                      <a:r>
                        <a:rPr kumimoji="1" lang="ja-JP" altLang="en-US" sz="1200" dirty="0" smtClean="0"/>
                        <a:t>随時申込：制限なし</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2010559"/>
                  </a:ext>
                </a:extLst>
              </a:tr>
              <a:tr h="514181">
                <a:tc>
                  <a:txBody>
                    <a:bodyPr/>
                    <a:lstStyle/>
                    <a:p>
                      <a:pPr algn="ctr"/>
                      <a:r>
                        <a:rPr kumimoji="1" lang="ja-JP" altLang="en-US" sz="1200" b="1" dirty="0" smtClean="0"/>
                        <a:t>夜間照明スケジュール</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dirty="0" smtClean="0"/>
                        <a:t>１９時以降は必須。それ以前は、申請時にシステムにて任意で選択。</a:t>
                      </a:r>
                      <a:endParaRPr kumimoji="1" lang="en-US" altLang="ja-JP" sz="1200" b="0" dirty="0" smtClean="0"/>
                    </a:p>
                    <a:p>
                      <a:pPr algn="l"/>
                      <a:r>
                        <a:rPr kumimoji="1" lang="en-US" altLang="ja-JP" sz="1200" b="0" u="sng" dirty="0" smtClean="0">
                          <a:solidFill>
                            <a:schemeClr val="tx1"/>
                          </a:solidFill>
                        </a:rPr>
                        <a:t>※</a:t>
                      </a:r>
                      <a:r>
                        <a:rPr kumimoji="1" lang="ja-JP" altLang="en-US" sz="1200" b="0" u="sng" dirty="0" smtClean="0">
                          <a:solidFill>
                            <a:schemeClr val="tx1"/>
                          </a:solidFill>
                        </a:rPr>
                        <a:t>３日前までなら変更可</a:t>
                      </a:r>
                      <a:endParaRPr kumimoji="1" lang="en-US" altLang="ja-JP" sz="1200" b="0" u="sng"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タイトル 2"/>
          <p:cNvSpPr>
            <a:spLocks noGrp="1"/>
          </p:cNvSpPr>
          <p:nvPr>
            <p:ph type="title"/>
          </p:nvPr>
        </p:nvSpPr>
        <p:spPr/>
        <p:txBody>
          <a:bodyPr/>
          <a:lstStyle/>
          <a:p>
            <a:r>
              <a:rPr kumimoji="1" lang="ja-JP" altLang="en-US" dirty="0" smtClean="0"/>
              <a:t>５．夜間照明スケジュール</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254455763"/>
              </p:ext>
            </p:extLst>
          </p:nvPr>
        </p:nvGraphicFramePr>
        <p:xfrm>
          <a:off x="1403648" y="1340768"/>
          <a:ext cx="6336704" cy="4410061"/>
        </p:xfrm>
        <a:graphic>
          <a:graphicData uri="http://schemas.openxmlformats.org/drawingml/2006/table">
            <a:tbl>
              <a:tblPr firstRow="1" bandRow="1">
                <a:tableStyleId>{5C22544A-7EE6-4342-B048-85BDC9FD1C3A}</a:tableStyleId>
              </a:tblPr>
              <a:tblGrid>
                <a:gridCol w="3155536">
                  <a:extLst>
                    <a:ext uri="{9D8B030D-6E8A-4147-A177-3AD203B41FA5}">
                      <a16:colId xmlns:a16="http://schemas.microsoft.com/office/drawing/2014/main" val="20000"/>
                    </a:ext>
                  </a:extLst>
                </a:gridCol>
                <a:gridCol w="3181168">
                  <a:extLst>
                    <a:ext uri="{9D8B030D-6E8A-4147-A177-3AD203B41FA5}">
                      <a16:colId xmlns:a16="http://schemas.microsoft.com/office/drawing/2014/main" val="20001"/>
                    </a:ext>
                  </a:extLst>
                </a:gridCol>
              </a:tblGrid>
              <a:tr h="449039">
                <a:tc gridSpan="2">
                  <a:txBody>
                    <a:bodyPr/>
                    <a:lstStyle/>
                    <a:p>
                      <a:r>
                        <a:rPr kumimoji="1" lang="ja-JP" altLang="en-US" dirty="0" smtClean="0"/>
                        <a:t>夜間照明灯点灯時間</a:t>
                      </a:r>
                      <a:endParaRPr kumimoji="1" lang="ja-JP" altLang="en-US" dirty="0"/>
                    </a:p>
                  </a:txBody>
                  <a:tcPr anchor="ctr"/>
                </a:tc>
                <a:tc hMerge="1">
                  <a:txBody>
                    <a:bodyPr/>
                    <a:lstStyle/>
                    <a:p>
                      <a:endParaRPr kumimoji="1" lang="ja-JP" altLang="en-US" dirty="0"/>
                    </a:p>
                  </a:txBody>
                  <a:tcPr/>
                </a:tc>
                <a:extLst>
                  <a:ext uri="{0D108BD9-81ED-4DB2-BD59-A6C34878D82A}">
                    <a16:rowId xmlns:a16="http://schemas.microsoft.com/office/drawing/2014/main" val="10000"/>
                  </a:ext>
                </a:extLst>
              </a:tr>
              <a:tr h="631081">
                <a:tc>
                  <a:txBody>
                    <a:bodyPr/>
                    <a:lstStyle/>
                    <a:p>
                      <a:pPr algn="ctr"/>
                      <a:r>
                        <a:rPr kumimoji="1" lang="ja-JP" altLang="en-US" sz="1400" b="1" dirty="0" smtClean="0"/>
                        <a:t>４月　１日～　５月３１日</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１８：００～２１：００</a:t>
                      </a:r>
                    </a:p>
                  </a:txBody>
                  <a:tcPr anchor="ctr"/>
                </a:tc>
                <a:extLst>
                  <a:ext uri="{0D108BD9-81ED-4DB2-BD59-A6C34878D82A}">
                    <a16:rowId xmlns:a16="http://schemas.microsoft.com/office/drawing/2014/main" val="10001"/>
                  </a:ext>
                </a:extLst>
              </a:tr>
              <a:tr h="648072">
                <a:tc>
                  <a:txBody>
                    <a:bodyPr/>
                    <a:lstStyle/>
                    <a:p>
                      <a:pPr algn="ctr"/>
                      <a:r>
                        <a:rPr kumimoji="1" lang="ja-JP" altLang="en-US" sz="1400" b="1" dirty="0" smtClean="0"/>
                        <a:t>６月　１日～　７月３１日 </a:t>
                      </a:r>
                      <a:endParaRPr kumimoji="1" lang="ja-JP" altLang="en-US" sz="1400" b="0" dirty="0"/>
                    </a:p>
                  </a:txBody>
                  <a:tcPr anchor="ctr"/>
                </a:tc>
                <a:tc>
                  <a:txBody>
                    <a:bodyPr/>
                    <a:lstStyle/>
                    <a:p>
                      <a:pPr algn="ctr"/>
                      <a:r>
                        <a:rPr kumimoji="1" lang="ja-JP" altLang="en-US" sz="1400" b="1" dirty="0" smtClean="0"/>
                        <a:t>１９：００～２１：００</a:t>
                      </a:r>
                      <a:endParaRPr kumimoji="1" lang="ja-JP" altLang="en-US" sz="1400" dirty="0"/>
                    </a:p>
                  </a:txBody>
                  <a:tcPr anchor="ctr"/>
                </a:tc>
                <a:extLst>
                  <a:ext uri="{0D108BD9-81ED-4DB2-BD59-A6C34878D82A}">
                    <a16:rowId xmlns:a16="http://schemas.microsoft.com/office/drawing/2014/main" val="10002"/>
                  </a:ext>
                </a:extLst>
              </a:tr>
              <a:tr h="648072">
                <a:tc>
                  <a:txBody>
                    <a:bodyPr/>
                    <a:lstStyle/>
                    <a:p>
                      <a:pPr algn="ctr"/>
                      <a:r>
                        <a:rPr kumimoji="1" lang="ja-JP" altLang="en-US" sz="1400" b="1" i="0" dirty="0" smtClean="0"/>
                        <a:t>８月　１日～　９月１５日 </a:t>
                      </a:r>
                      <a:endParaRPr kumimoji="1" lang="ja-JP" altLang="en-US" sz="1400" b="1" i="0" dirty="0"/>
                    </a:p>
                  </a:txBody>
                  <a:tcPr anchor="ctr"/>
                </a:tc>
                <a:tc>
                  <a:txBody>
                    <a:bodyPr/>
                    <a:lstStyle/>
                    <a:p>
                      <a:pPr algn="ctr"/>
                      <a:r>
                        <a:rPr kumimoji="1" lang="ja-JP" altLang="en-US" sz="1400" b="1" dirty="0" smtClean="0"/>
                        <a:t>１８：００～２１：００</a:t>
                      </a:r>
                      <a:endParaRPr kumimoji="1" lang="ja-JP" altLang="en-US" sz="1400" dirty="0"/>
                    </a:p>
                  </a:txBody>
                  <a:tcPr anchor="ctr"/>
                </a:tc>
                <a:extLst>
                  <a:ext uri="{0D108BD9-81ED-4DB2-BD59-A6C34878D82A}">
                    <a16:rowId xmlns:a16="http://schemas.microsoft.com/office/drawing/2014/main" val="10003"/>
                  </a:ext>
                </a:extLst>
              </a:tr>
              <a:tr h="648072">
                <a:tc>
                  <a:txBody>
                    <a:bodyPr/>
                    <a:lstStyle/>
                    <a:p>
                      <a:pPr algn="ctr"/>
                      <a:r>
                        <a:rPr kumimoji="1" lang="ja-JP" altLang="en-US" sz="1400" b="1" i="0" dirty="0" smtClean="0"/>
                        <a:t>９月１６日～１０月３１日 </a:t>
                      </a:r>
                      <a:endParaRPr kumimoji="1" lang="ja-JP" altLang="en-US" sz="1400" b="1" i="0" dirty="0"/>
                    </a:p>
                  </a:txBody>
                  <a:tcPr anchor="ctr"/>
                </a:tc>
                <a:tc>
                  <a:txBody>
                    <a:bodyPr/>
                    <a:lstStyle/>
                    <a:p>
                      <a:pPr algn="ctr"/>
                      <a:r>
                        <a:rPr kumimoji="1" lang="ja-JP" altLang="en-US" sz="1400" b="1" dirty="0" smtClean="0"/>
                        <a:t>１７：００～２１：００</a:t>
                      </a:r>
                      <a:endParaRPr kumimoji="1" lang="en-US" altLang="ja-JP" sz="1400" dirty="0" smtClean="0"/>
                    </a:p>
                  </a:txBody>
                  <a:tcPr anchor="ctr"/>
                </a:tc>
                <a:extLst>
                  <a:ext uri="{0D108BD9-81ED-4DB2-BD59-A6C34878D82A}">
                    <a16:rowId xmlns:a16="http://schemas.microsoft.com/office/drawing/2014/main" val="10004"/>
                  </a:ext>
                </a:extLst>
              </a:tr>
              <a:tr h="720080">
                <a:tc>
                  <a:txBody>
                    <a:bodyPr/>
                    <a:lstStyle/>
                    <a:p>
                      <a:pPr algn="ctr"/>
                      <a:r>
                        <a:rPr kumimoji="1" lang="ja-JP" altLang="en-US" sz="1400" b="1" dirty="0" smtClean="0"/>
                        <a:t>１１月１日～　１月３１日 </a:t>
                      </a:r>
                      <a:endParaRPr kumimoji="1" lang="ja-JP" altLang="en-US" sz="1400" dirty="0"/>
                    </a:p>
                  </a:txBody>
                  <a:tcPr anchor="ctr"/>
                </a:tc>
                <a:tc>
                  <a:txBody>
                    <a:bodyPr/>
                    <a:lstStyle/>
                    <a:p>
                      <a:pPr algn="ctr"/>
                      <a:r>
                        <a:rPr kumimoji="1" lang="ja-JP" altLang="en-US" sz="1400" b="1" dirty="0" smtClean="0"/>
                        <a:t>１６：００～２１：００</a:t>
                      </a:r>
                      <a:endParaRPr kumimoji="1" lang="en-US" altLang="ja-JP" sz="1400" u="sng" dirty="0" smtClean="0"/>
                    </a:p>
                  </a:txBody>
                  <a:tcPr anchor="ctr"/>
                </a:tc>
                <a:extLst>
                  <a:ext uri="{0D108BD9-81ED-4DB2-BD59-A6C34878D82A}">
                    <a16:rowId xmlns:a16="http://schemas.microsoft.com/office/drawing/2014/main" val="10005"/>
                  </a:ext>
                </a:extLst>
              </a:tr>
              <a:tr h="665645">
                <a:tc>
                  <a:txBody>
                    <a:bodyPr/>
                    <a:lstStyle/>
                    <a:p>
                      <a:pPr algn="ctr"/>
                      <a:r>
                        <a:rPr kumimoji="1" lang="ja-JP" altLang="en-US" sz="1400" b="1" dirty="0" smtClean="0"/>
                        <a:t>２月　１日～　３月３１日</a:t>
                      </a:r>
                      <a:endParaRPr kumimoji="1" lang="ja-JP" altLang="en-US" sz="1400" b="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１７：００～２１：００</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5873774"/>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199" y="404664"/>
            <a:ext cx="8229600" cy="1143000"/>
          </a:xfrm>
        </p:spPr>
        <p:txBody>
          <a:bodyPr/>
          <a:lstStyle/>
          <a:p>
            <a:r>
              <a:rPr lang="ja-JP" altLang="en-US" dirty="0"/>
              <a:t>６</a:t>
            </a:r>
            <a:r>
              <a:rPr kumimoji="1" lang="ja-JP" altLang="en-US" dirty="0" smtClean="0"/>
              <a:t>．支払方法について</a:t>
            </a:r>
            <a:endParaRPr kumimoji="1" lang="ja-JP" altLang="en-US" dirty="0"/>
          </a:p>
        </p:txBody>
      </p:sp>
      <p:sp>
        <p:nvSpPr>
          <p:cNvPr id="9" name="コンテンツ プレースホルダ 1"/>
          <p:cNvSpPr txBox="1">
            <a:spLocks/>
          </p:cNvSpPr>
          <p:nvPr/>
        </p:nvSpPr>
        <p:spPr>
          <a:xfrm>
            <a:off x="500034" y="2714620"/>
            <a:ext cx="8229600" cy="385765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1" lang="en-US" altLang="ja-JP" sz="1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133132122"/>
              </p:ext>
            </p:extLst>
          </p:nvPr>
        </p:nvGraphicFramePr>
        <p:xfrm>
          <a:off x="793468" y="2060848"/>
          <a:ext cx="7557061" cy="2968970"/>
        </p:xfrm>
        <a:graphic>
          <a:graphicData uri="http://schemas.openxmlformats.org/drawingml/2006/table">
            <a:tbl>
              <a:tblPr>
                <a:tableStyleId>{5C22544A-7EE6-4342-B048-85BDC9FD1C3A}</a:tableStyleId>
              </a:tblPr>
              <a:tblGrid>
                <a:gridCol w="1985856">
                  <a:extLst>
                    <a:ext uri="{9D8B030D-6E8A-4147-A177-3AD203B41FA5}">
                      <a16:colId xmlns:a16="http://schemas.microsoft.com/office/drawing/2014/main" val="20000"/>
                    </a:ext>
                  </a:extLst>
                </a:gridCol>
                <a:gridCol w="5571205">
                  <a:extLst>
                    <a:ext uri="{9D8B030D-6E8A-4147-A177-3AD203B41FA5}">
                      <a16:colId xmlns:a16="http://schemas.microsoft.com/office/drawing/2014/main" val="20002"/>
                    </a:ext>
                  </a:extLst>
                </a:gridCol>
              </a:tblGrid>
              <a:tr h="478149">
                <a:tc>
                  <a:txBody>
                    <a:bodyPr/>
                    <a:lstStyle/>
                    <a:p>
                      <a:pPr algn="ctr"/>
                      <a:r>
                        <a:rPr kumimoji="1" lang="ja-JP" altLang="en-US" sz="1400" b="1" dirty="0" smtClean="0"/>
                        <a:t>項　　目</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内　　容</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0000"/>
                  </a:ext>
                </a:extLst>
              </a:tr>
              <a:tr h="745986">
                <a:tc>
                  <a:txBody>
                    <a:bodyPr/>
                    <a:lstStyle/>
                    <a:p>
                      <a:pPr algn="ctr"/>
                      <a:r>
                        <a:rPr kumimoji="1" lang="ja-JP" altLang="en-US" sz="1200" b="1" dirty="0" smtClean="0"/>
                        <a:t>支払い方法</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buNone/>
                      </a:pPr>
                      <a:r>
                        <a:rPr lang="ja-JP" altLang="en-US" sz="1200" dirty="0" smtClean="0">
                          <a:solidFill>
                            <a:schemeClr val="tx1"/>
                          </a:solidFill>
                        </a:rPr>
                        <a:t>申し込み月の翌月月初に料金支払い用の納付書を郵送します。</a:t>
                      </a:r>
                    </a:p>
                    <a:p>
                      <a:pPr algn="l">
                        <a:buNone/>
                      </a:pPr>
                      <a:r>
                        <a:rPr lang="ja-JP" altLang="en-US" sz="1200" dirty="0" smtClean="0">
                          <a:solidFill>
                            <a:schemeClr val="tx1"/>
                          </a:solidFill>
                        </a:rPr>
                        <a:t>納付書の届いた月の月末までにお近くの金融機関窓口にてお支払いください。</a:t>
                      </a:r>
                      <a:endParaRPr lang="en-US" altLang="ja-JP"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64096">
                <a:tc>
                  <a:txBody>
                    <a:bodyPr/>
                    <a:lstStyle/>
                    <a:p>
                      <a:pPr algn="ctr"/>
                      <a:r>
                        <a:rPr kumimoji="1" lang="ja-JP" altLang="en-US" sz="1200" b="1" dirty="0" smtClean="0"/>
                        <a:t>例</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ja-JP" sz="1200" kern="1200" dirty="0" smtClean="0">
                          <a:solidFill>
                            <a:schemeClr val="dk1"/>
                          </a:solidFill>
                          <a:effectLst/>
                          <a:latin typeface="+mj-ea"/>
                          <a:ea typeface="+mj-ea"/>
                          <a:cs typeface="+mn-cs"/>
                        </a:rPr>
                        <a:t>①</a:t>
                      </a:r>
                      <a:r>
                        <a:rPr kumimoji="1" lang="ja-JP" altLang="en-US" sz="1200" kern="1200" dirty="0" smtClean="0">
                          <a:solidFill>
                            <a:schemeClr val="dk1"/>
                          </a:solidFill>
                          <a:effectLst/>
                          <a:latin typeface="+mj-ea"/>
                          <a:ea typeface="+mj-ea"/>
                          <a:cs typeface="+mn-cs"/>
                        </a:rPr>
                        <a:t>４</a:t>
                      </a:r>
                      <a:r>
                        <a:rPr kumimoji="1" lang="ja-JP" altLang="ja-JP" sz="1200" kern="1200" dirty="0" smtClean="0">
                          <a:solidFill>
                            <a:schemeClr val="dk1"/>
                          </a:solidFill>
                          <a:effectLst/>
                          <a:latin typeface="+mj-ea"/>
                          <a:ea typeface="+mj-ea"/>
                          <a:cs typeface="+mn-cs"/>
                        </a:rPr>
                        <a:t>月に</a:t>
                      </a:r>
                      <a:r>
                        <a:rPr kumimoji="1" lang="ja-JP" altLang="en-US" sz="1200" kern="1200" dirty="0" smtClean="0">
                          <a:solidFill>
                            <a:schemeClr val="dk1"/>
                          </a:solidFill>
                          <a:effectLst/>
                          <a:latin typeface="+mj-ea"/>
                          <a:ea typeface="+mj-ea"/>
                          <a:cs typeface="+mn-cs"/>
                        </a:rPr>
                        <a:t>６</a:t>
                      </a:r>
                      <a:r>
                        <a:rPr kumimoji="1" lang="ja-JP" altLang="ja-JP" sz="1200" kern="1200" dirty="0" smtClean="0">
                          <a:solidFill>
                            <a:schemeClr val="dk1"/>
                          </a:solidFill>
                          <a:effectLst/>
                          <a:latin typeface="+mj-ea"/>
                          <a:ea typeface="+mj-ea"/>
                          <a:cs typeface="+mn-cs"/>
                        </a:rPr>
                        <a:t>月分の抽選予約をした</a:t>
                      </a:r>
                    </a:p>
                    <a:p>
                      <a:pPr algn="l"/>
                      <a:r>
                        <a:rPr kumimoji="1" lang="ja-JP" altLang="ja-JP" sz="1200" kern="1200" dirty="0" smtClean="0">
                          <a:solidFill>
                            <a:schemeClr val="dk1"/>
                          </a:solidFill>
                          <a:effectLst/>
                          <a:latin typeface="+mj-ea"/>
                          <a:ea typeface="+mj-ea"/>
                          <a:cs typeface="+mn-cs"/>
                        </a:rPr>
                        <a:t>②</a:t>
                      </a:r>
                      <a:r>
                        <a:rPr kumimoji="1" lang="ja-JP" altLang="en-US" sz="1200" kern="1200" dirty="0" smtClean="0">
                          <a:solidFill>
                            <a:schemeClr val="dk1"/>
                          </a:solidFill>
                          <a:effectLst/>
                          <a:latin typeface="+mj-ea"/>
                          <a:ea typeface="+mj-ea"/>
                          <a:cs typeface="+mn-cs"/>
                        </a:rPr>
                        <a:t>４</a:t>
                      </a:r>
                      <a:r>
                        <a:rPr kumimoji="1" lang="ja-JP" altLang="ja-JP" sz="1200" kern="1200" dirty="0" smtClean="0">
                          <a:solidFill>
                            <a:schemeClr val="dk1"/>
                          </a:solidFill>
                          <a:effectLst/>
                          <a:latin typeface="+mj-ea"/>
                          <a:ea typeface="+mj-ea"/>
                          <a:cs typeface="+mn-cs"/>
                        </a:rPr>
                        <a:t>月に</a:t>
                      </a:r>
                      <a:r>
                        <a:rPr kumimoji="1" lang="ja-JP" altLang="en-US" sz="1200" kern="1200" dirty="0" smtClean="0">
                          <a:solidFill>
                            <a:schemeClr val="dk1"/>
                          </a:solidFill>
                          <a:effectLst/>
                          <a:latin typeface="+mj-ea"/>
                          <a:ea typeface="+mj-ea"/>
                          <a:cs typeface="+mn-cs"/>
                        </a:rPr>
                        <a:t>４・５</a:t>
                      </a:r>
                      <a:r>
                        <a:rPr kumimoji="1" lang="ja-JP" altLang="ja-JP" sz="1200" kern="1200" dirty="0" smtClean="0">
                          <a:solidFill>
                            <a:schemeClr val="dk1"/>
                          </a:solidFill>
                          <a:effectLst/>
                          <a:latin typeface="+mj-ea"/>
                          <a:ea typeface="+mj-ea"/>
                          <a:cs typeface="+mn-cs"/>
                        </a:rPr>
                        <a:t>月分の空きコマを予約した</a:t>
                      </a:r>
                    </a:p>
                    <a:p>
                      <a:pPr algn="l"/>
                      <a:r>
                        <a:rPr kumimoji="1" lang="ja-JP" altLang="ja-JP" sz="1200" kern="1200" dirty="0" smtClean="0">
                          <a:solidFill>
                            <a:schemeClr val="dk1"/>
                          </a:solidFill>
                          <a:effectLst/>
                          <a:latin typeface="+mj-ea"/>
                          <a:ea typeface="+mj-ea"/>
                          <a:cs typeface="+mn-cs"/>
                        </a:rPr>
                        <a:t>⇒①、②とも</a:t>
                      </a:r>
                      <a:r>
                        <a:rPr kumimoji="1" lang="ja-JP" altLang="en-US" sz="1200" kern="1200" dirty="0" smtClean="0">
                          <a:solidFill>
                            <a:schemeClr val="dk1"/>
                          </a:solidFill>
                          <a:effectLst/>
                          <a:latin typeface="+mj-ea"/>
                          <a:ea typeface="+mj-ea"/>
                          <a:cs typeface="+mn-cs"/>
                        </a:rPr>
                        <a:t>４</a:t>
                      </a:r>
                      <a:r>
                        <a:rPr kumimoji="1" lang="ja-JP" altLang="ja-JP" sz="1200" kern="1200" dirty="0" smtClean="0">
                          <a:solidFill>
                            <a:schemeClr val="dk1"/>
                          </a:solidFill>
                          <a:effectLst/>
                          <a:latin typeface="+mj-ea"/>
                          <a:ea typeface="+mj-ea"/>
                          <a:cs typeface="+mn-cs"/>
                        </a:rPr>
                        <a:t>月中の申込として、</a:t>
                      </a:r>
                      <a:r>
                        <a:rPr kumimoji="1" lang="ja-JP" altLang="en-US" sz="1200" kern="1200" dirty="0" smtClean="0">
                          <a:solidFill>
                            <a:schemeClr val="dk1"/>
                          </a:solidFill>
                          <a:effectLst/>
                          <a:latin typeface="+mj-ea"/>
                          <a:ea typeface="+mj-ea"/>
                          <a:cs typeface="+mn-cs"/>
                        </a:rPr>
                        <a:t>４</a:t>
                      </a:r>
                      <a:r>
                        <a:rPr kumimoji="1" lang="ja-JP" altLang="ja-JP" sz="1200" kern="1200" dirty="0" smtClean="0">
                          <a:solidFill>
                            <a:schemeClr val="dk1"/>
                          </a:solidFill>
                          <a:effectLst/>
                          <a:latin typeface="+mj-ea"/>
                          <a:ea typeface="+mj-ea"/>
                          <a:cs typeface="+mn-cs"/>
                        </a:rPr>
                        <a:t>月末に集計し、</a:t>
                      </a:r>
                      <a:r>
                        <a:rPr kumimoji="1" lang="ja-JP" altLang="en-US" sz="1200" kern="1200" dirty="0" smtClean="0">
                          <a:solidFill>
                            <a:schemeClr val="dk1"/>
                          </a:solidFill>
                          <a:effectLst/>
                          <a:latin typeface="+mj-ea"/>
                          <a:ea typeface="+mj-ea"/>
                          <a:cs typeface="+mn-cs"/>
                        </a:rPr>
                        <a:t>５</a:t>
                      </a:r>
                      <a:r>
                        <a:rPr kumimoji="1" lang="ja-JP" altLang="ja-JP" sz="1200" kern="1200" dirty="0" smtClean="0">
                          <a:solidFill>
                            <a:schemeClr val="dk1"/>
                          </a:solidFill>
                          <a:effectLst/>
                          <a:latin typeface="+mj-ea"/>
                          <a:ea typeface="+mj-ea"/>
                          <a:cs typeface="+mn-cs"/>
                        </a:rPr>
                        <a:t>月上旬に書類送付します</a:t>
                      </a:r>
                      <a:r>
                        <a:rPr kumimoji="1" lang="ja-JP" altLang="en-US" sz="1200" dirty="0" smtClean="0">
                          <a:latin typeface="+mj-ea"/>
                          <a:ea typeface="+mj-ea"/>
                        </a:rPr>
                        <a:t>。</a:t>
                      </a:r>
                      <a:endParaRPr kumimoji="1" lang="en-US" altLang="ja-JP" sz="1200" dirty="0" smtClean="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80739">
                <a:tc>
                  <a:txBody>
                    <a:bodyPr/>
                    <a:lstStyle/>
                    <a:p>
                      <a:pPr algn="ctr"/>
                      <a:r>
                        <a:rPr kumimoji="1" lang="ja-JP" altLang="en-US" sz="1200" b="1" dirty="0" smtClean="0"/>
                        <a:t>納付書取扱金融機関</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下記</a:t>
                      </a:r>
                      <a:r>
                        <a:rPr kumimoji="1" lang="en-US" altLang="ja-JP" sz="1200" b="0" i="0" u="none" strike="noStrike" kern="1200" cap="none" spc="0" normalizeH="0" baseline="0" noProof="0" dirty="0" smtClean="0">
                          <a:ln>
                            <a:noFill/>
                          </a:ln>
                          <a:solidFill>
                            <a:schemeClr val="tx1"/>
                          </a:solidFill>
                          <a:effectLst/>
                          <a:uLnTx/>
                          <a:uFillTx/>
                          <a:latin typeface="+mn-lt"/>
                          <a:ea typeface="+mn-ea"/>
                          <a:cs typeface="+mn-cs"/>
                        </a:rPr>
                        <a:t>URL</a:t>
                      </a: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をご参考ください。</a:t>
                      </a:r>
                      <a:endParaRPr kumimoji="1" lang="en-US" altLang="ja-JP" sz="12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en-US" altLang="ja-JP" sz="1200" dirty="0" smtClean="0"/>
                        <a:t>https://www.city.warabi.saitama.jp/shisei/kaikei/kaikei/1003270.html</a:t>
                      </a:r>
                      <a:endParaRPr kumimoji="1"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357158" y="2786058"/>
          <a:ext cx="8286807" cy="2071702"/>
        </p:xfrm>
        <a:graphic>
          <a:graphicData uri="http://schemas.openxmlformats.org/drawingml/2006/table">
            <a:tbl>
              <a:tblPr>
                <a:tableStyleId>{775DCB02-9BB8-47FD-8907-85C794F793BA}</a:tableStyleId>
              </a:tblPr>
              <a:tblGrid>
                <a:gridCol w="1071570">
                  <a:extLst>
                    <a:ext uri="{9D8B030D-6E8A-4147-A177-3AD203B41FA5}">
                      <a16:colId xmlns:a16="http://schemas.microsoft.com/office/drawing/2014/main" val="20000"/>
                    </a:ext>
                  </a:extLst>
                </a:gridCol>
                <a:gridCol w="4452968">
                  <a:extLst>
                    <a:ext uri="{9D8B030D-6E8A-4147-A177-3AD203B41FA5}">
                      <a16:colId xmlns:a16="http://schemas.microsoft.com/office/drawing/2014/main" val="20001"/>
                    </a:ext>
                  </a:extLst>
                </a:gridCol>
                <a:gridCol w="2762269">
                  <a:extLst>
                    <a:ext uri="{9D8B030D-6E8A-4147-A177-3AD203B41FA5}">
                      <a16:colId xmlns:a16="http://schemas.microsoft.com/office/drawing/2014/main" val="20002"/>
                    </a:ext>
                  </a:extLst>
                </a:gridCol>
              </a:tblGrid>
              <a:tr h="1035851">
                <a:tc>
                  <a:txBody>
                    <a:bodyPr/>
                    <a:lstStyle/>
                    <a:p>
                      <a:pPr algn="ctr"/>
                      <a:r>
                        <a:rPr kumimoji="1" lang="ja-JP" altLang="en-US" sz="2000" dirty="0" smtClean="0"/>
                        <a:t>①</a:t>
                      </a:r>
                      <a:endParaRPr kumimoji="1" lang="ja-JP" altLang="en-US" sz="2000" dirty="0"/>
                    </a:p>
                  </a:txBody>
                  <a:tcPr anchor="ctr"/>
                </a:tc>
                <a:tc>
                  <a:txBody>
                    <a:bodyPr/>
                    <a:lstStyle/>
                    <a:p>
                      <a:pPr algn="ctr"/>
                      <a:r>
                        <a:rPr kumimoji="1" lang="ja-JP" altLang="en-US" sz="1800" dirty="0" smtClean="0"/>
                        <a:t>使用料の支払いが期限を過ぎた場合</a:t>
                      </a:r>
                      <a:endParaRPr kumimoji="1" lang="ja-JP" altLang="en-US" sz="1800" dirty="0"/>
                    </a:p>
                  </a:txBody>
                  <a:tcPr anchor="ctr"/>
                </a:tc>
                <a:tc>
                  <a:txBody>
                    <a:bodyPr/>
                    <a:lstStyle/>
                    <a:p>
                      <a:pPr algn="ctr"/>
                      <a:r>
                        <a:rPr kumimoji="1" lang="ja-JP" altLang="en-US" sz="2000" dirty="0" smtClean="0"/>
                        <a:t>ペナルティ１点</a:t>
                      </a:r>
                      <a:endParaRPr kumimoji="1" lang="ja-JP" altLang="en-US" sz="2000" dirty="0"/>
                    </a:p>
                  </a:txBody>
                  <a:tcPr anchor="ctr"/>
                </a:tc>
                <a:extLst>
                  <a:ext uri="{0D108BD9-81ED-4DB2-BD59-A6C34878D82A}">
                    <a16:rowId xmlns:a16="http://schemas.microsoft.com/office/drawing/2014/main" val="10000"/>
                  </a:ext>
                </a:extLst>
              </a:tr>
              <a:tr h="1035851">
                <a:tc>
                  <a:txBody>
                    <a:bodyPr/>
                    <a:lstStyle/>
                    <a:p>
                      <a:pPr algn="ctr"/>
                      <a:r>
                        <a:rPr kumimoji="1" lang="ja-JP" altLang="en-US" sz="2000" dirty="0" smtClean="0"/>
                        <a:t>②</a:t>
                      </a:r>
                      <a:endParaRPr kumimoji="1" lang="ja-JP" altLang="en-US" sz="2000" dirty="0"/>
                    </a:p>
                  </a:txBody>
                  <a:tcPr anchor="ctr"/>
                </a:tc>
                <a:tc>
                  <a:txBody>
                    <a:bodyPr/>
                    <a:lstStyle/>
                    <a:p>
                      <a:pPr algn="ctr"/>
                      <a:r>
                        <a:rPr kumimoji="1" lang="en-US" altLang="ja-JP" sz="1800" dirty="0" smtClean="0"/>
                        <a:t>1</a:t>
                      </a:r>
                      <a:r>
                        <a:rPr kumimoji="1" lang="ja-JP" altLang="en-US" sz="1800" dirty="0" smtClean="0"/>
                        <a:t>か月のキャンセル数が５回を超えた場合</a:t>
                      </a:r>
                      <a:endParaRPr kumimoji="1" lang="ja-JP" altLang="en-US" sz="1800" dirty="0"/>
                    </a:p>
                  </a:txBody>
                  <a:tcPr anchor="ctr"/>
                </a:tc>
                <a:tc>
                  <a:txBody>
                    <a:bodyPr/>
                    <a:lstStyle/>
                    <a:p>
                      <a:pPr algn="ctr"/>
                      <a:r>
                        <a:rPr kumimoji="1" lang="ja-JP" altLang="en-US" sz="2000" dirty="0" smtClean="0"/>
                        <a:t>ペナルティ１点</a:t>
                      </a:r>
                      <a:endParaRPr kumimoji="1" lang="ja-JP" altLang="en-US" sz="2000" dirty="0"/>
                    </a:p>
                  </a:txBody>
                  <a:tcPr anchor="ctr"/>
                </a:tc>
                <a:extLst>
                  <a:ext uri="{0D108BD9-81ED-4DB2-BD59-A6C34878D82A}">
                    <a16:rowId xmlns:a16="http://schemas.microsoft.com/office/drawing/2014/main" val="10001"/>
                  </a:ext>
                </a:extLst>
              </a:tr>
            </a:tbl>
          </a:graphicData>
        </a:graphic>
      </p:graphicFrame>
      <p:sp>
        <p:nvSpPr>
          <p:cNvPr id="3" name="タイトル 2"/>
          <p:cNvSpPr>
            <a:spLocks noGrp="1"/>
          </p:cNvSpPr>
          <p:nvPr>
            <p:ph type="title"/>
          </p:nvPr>
        </p:nvSpPr>
        <p:spPr/>
        <p:txBody>
          <a:bodyPr/>
          <a:lstStyle/>
          <a:p>
            <a:r>
              <a:rPr lang="ja-JP" altLang="en-US" dirty="0"/>
              <a:t>７</a:t>
            </a:r>
            <a:r>
              <a:rPr kumimoji="1" lang="ja-JP" altLang="en-US" dirty="0" smtClean="0"/>
              <a:t>．ペナルティについて</a:t>
            </a:r>
            <a:endParaRPr kumimoji="1" lang="ja-JP" altLang="en-US" dirty="0"/>
          </a:p>
        </p:txBody>
      </p:sp>
      <p:sp>
        <p:nvSpPr>
          <p:cNvPr id="5" name="コンテンツ プレースホルダ 1"/>
          <p:cNvSpPr txBox="1">
            <a:spLocks/>
          </p:cNvSpPr>
          <p:nvPr/>
        </p:nvSpPr>
        <p:spPr>
          <a:xfrm>
            <a:off x="457200" y="1481329"/>
            <a:ext cx="8229600" cy="947539"/>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ja-JP" altLang="en-US" dirty="0" smtClean="0"/>
              <a:t>下記の事項を行った場合、ペナルティが加算されます。</a:t>
            </a:r>
            <a:r>
              <a:rPr lang="ja-JP" altLang="en-US" b="1" u="sng" dirty="0" smtClean="0"/>
              <a:t>合計３点</a:t>
            </a:r>
            <a:r>
              <a:rPr lang="ja-JP" altLang="en-US" dirty="0" smtClean="0"/>
              <a:t>になりますと、翌月</a:t>
            </a:r>
            <a:endParaRPr lang="en-US" altLang="ja-JP"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から３か月間システムの利用を停止しますので、ご注意</a:t>
            </a:r>
            <a:r>
              <a:rPr kumimoji="1" lang="ja-JP" altLang="en-US" sz="1800" b="0" i="0" u="none" strike="noStrike" kern="1200" cap="none" spc="0" normalizeH="0" baseline="0" noProof="0" smtClean="0">
                <a:ln>
                  <a:noFill/>
                </a:ln>
                <a:solidFill>
                  <a:schemeClr val="tx1"/>
                </a:solidFill>
                <a:effectLst/>
                <a:uLnTx/>
                <a:uFillTx/>
                <a:latin typeface="+mn-lt"/>
                <a:ea typeface="+mn-ea"/>
                <a:cs typeface="+mn-cs"/>
              </a:rPr>
              <a:t>ください。</a:t>
            </a:r>
            <a:endParaRPr kumimoji="1" lang="en-US" altLang="ja-JP"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コンテンツ プレースホルダ 1"/>
          <p:cNvSpPr txBox="1">
            <a:spLocks/>
          </p:cNvSpPr>
          <p:nvPr/>
        </p:nvSpPr>
        <p:spPr>
          <a:xfrm>
            <a:off x="500034" y="5143513"/>
            <a:ext cx="8229600" cy="714379"/>
          </a:xfrm>
          <a:prstGeom prst="rect">
            <a:avLst/>
          </a:prstGeom>
        </p:spPr>
        <p:style>
          <a:lnRef idx="1">
            <a:schemeClr val="accent2"/>
          </a:lnRef>
          <a:fillRef idx="2">
            <a:schemeClr val="accent2"/>
          </a:fillRef>
          <a:effectRef idx="1">
            <a:schemeClr val="accent2"/>
          </a:effectRef>
          <a:fontRef idx="minor">
            <a:schemeClr val="dk1"/>
          </a:fontRef>
        </p:style>
        <p:txBody>
          <a:bodyPr vert="horz">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en-US" altLang="ja-JP" b="1" dirty="0" smtClean="0">
                <a:ln w="11430">
                  <a:solidFill>
                    <a:schemeClr val="tx1"/>
                  </a:solidFill>
                </a:ln>
                <a:solidFill>
                  <a:schemeClr val="tx1"/>
                </a:solidFill>
                <a:effectLst>
                  <a:outerShdw blurRad="50800" dist="39000" dir="5460000" algn="tl">
                    <a:srgbClr val="000000">
                      <a:alpha val="38000"/>
                    </a:srgbClr>
                  </a:outerShdw>
                </a:effectLst>
              </a:rPr>
              <a:t>※</a:t>
            </a:r>
            <a:r>
              <a:rPr lang="ja-JP" altLang="en-US" b="1" dirty="0" smtClean="0">
                <a:ln w="11430">
                  <a:solidFill>
                    <a:schemeClr val="tx1"/>
                  </a:solidFill>
                </a:ln>
                <a:solidFill>
                  <a:schemeClr val="tx1"/>
                </a:solidFill>
                <a:effectLst>
                  <a:outerShdw blurRad="50800" dist="39000" dir="5460000" algn="tl">
                    <a:srgbClr val="000000">
                      <a:alpha val="38000"/>
                    </a:srgbClr>
                  </a:outerShdw>
                </a:effectLst>
              </a:rPr>
              <a:t>なお、①の支払い期限を過ぎてペナルティを加算された場合でも、使用料等の</a:t>
            </a:r>
            <a:endParaRPr lang="en-US" altLang="ja-JP" b="1" dirty="0" smtClean="0">
              <a:ln w="11430">
                <a:solidFill>
                  <a:schemeClr val="tx1"/>
                </a:solidFill>
              </a:ln>
              <a:solidFill>
                <a:schemeClr val="tx1"/>
              </a:solidFill>
              <a:effectLst>
                <a:outerShdw blurRad="50800" dist="39000" dir="5460000" algn="tl">
                  <a:srgbClr val="000000">
                    <a:alpha val="38000"/>
                  </a:srgbClr>
                </a:outerShdw>
              </a:effectLst>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ja-JP" altLang="en-US" b="1" dirty="0" smtClean="0">
                <a:ln w="11430">
                  <a:solidFill>
                    <a:schemeClr val="tx1"/>
                  </a:solidFill>
                </a:ln>
                <a:solidFill>
                  <a:schemeClr val="tx1"/>
                </a:solidFill>
                <a:effectLst>
                  <a:outerShdw blurRad="50800" dist="39000" dir="5460000" algn="tl">
                    <a:srgbClr val="000000">
                      <a:alpha val="38000"/>
                    </a:srgbClr>
                  </a:outerShdw>
                </a:effectLst>
              </a:rPr>
              <a:t>　支払い義務は、継続して発生しますのでご注意ください。</a:t>
            </a:r>
            <a:endParaRPr lang="en-US" altLang="ja-JP" b="1" dirty="0" smtClean="0">
              <a:ln w="11430">
                <a:solidFill>
                  <a:schemeClr val="tx1"/>
                </a:solidFill>
              </a:ln>
              <a:solidFill>
                <a:schemeClr val="tx1"/>
              </a:solidFill>
              <a:effectLst>
                <a:outerShdw blurRad="50800" dist="39000" dir="5460000" algn="tl">
                  <a:srgbClr val="000000">
                    <a:alpha val="38000"/>
                  </a:srgbClr>
                </a:outerShdw>
              </a:effectLst>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661788"/>
          </a:xfrm>
        </p:spPr>
        <p:txBody>
          <a:bodyPr>
            <a:normAutofit lnSpcReduction="10000"/>
          </a:bodyPr>
          <a:lstStyle/>
          <a:p>
            <a:pPr>
              <a:buNone/>
            </a:pPr>
            <a:r>
              <a:rPr kumimoji="1" lang="ja-JP" altLang="en-US" sz="1800" dirty="0" smtClean="0"/>
              <a:t>利用者登録をすることにより、インターネット、携帯サイト、窓口端末機からスポー</a:t>
            </a:r>
            <a:r>
              <a:rPr lang="ja-JP" altLang="en-US" sz="1800" dirty="0" smtClean="0"/>
              <a:t>ツ</a:t>
            </a:r>
            <a:endParaRPr lang="en-US" altLang="ja-JP" sz="1800" dirty="0" smtClean="0"/>
          </a:p>
          <a:p>
            <a:pPr>
              <a:buNone/>
            </a:pPr>
            <a:r>
              <a:rPr kumimoji="1" lang="ja-JP" altLang="en-US" sz="1800" dirty="0" smtClean="0"/>
              <a:t>施設の空き状況の確認や抽選申込、予約などができるシステムです。</a:t>
            </a:r>
            <a:endParaRPr kumimoji="1" lang="en-US" altLang="ja-JP" sz="1800" dirty="0" smtClean="0"/>
          </a:p>
        </p:txBody>
      </p:sp>
      <p:sp>
        <p:nvSpPr>
          <p:cNvPr id="3" name="タイトル 2"/>
          <p:cNvSpPr>
            <a:spLocks noGrp="1"/>
          </p:cNvSpPr>
          <p:nvPr>
            <p:ph type="title"/>
          </p:nvPr>
        </p:nvSpPr>
        <p:spPr>
          <a:xfrm>
            <a:off x="457200" y="285736"/>
            <a:ext cx="8543956" cy="1143000"/>
          </a:xfrm>
        </p:spPr>
        <p:txBody>
          <a:bodyPr>
            <a:normAutofit fontScale="90000"/>
          </a:bodyPr>
          <a:lstStyle/>
          <a:p>
            <a:r>
              <a:rPr kumimoji="1" lang="ja-JP" altLang="en-US" dirty="0" smtClean="0"/>
              <a:t>１．公共スポーツ施設予約システムとは？</a:t>
            </a:r>
            <a:endParaRPr kumimoji="1" lang="ja-JP" altLang="en-US" dirty="0"/>
          </a:p>
        </p:txBody>
      </p:sp>
      <p:graphicFrame>
        <p:nvGraphicFramePr>
          <p:cNvPr id="10" name="図表 9"/>
          <p:cNvGraphicFramePr/>
          <p:nvPr>
            <p:extLst>
              <p:ext uri="{D42A27DB-BD31-4B8C-83A1-F6EECF244321}">
                <p14:modId xmlns:p14="http://schemas.microsoft.com/office/powerpoint/2010/main" val="3156064068"/>
              </p:ext>
            </p:extLst>
          </p:nvPr>
        </p:nvGraphicFramePr>
        <p:xfrm>
          <a:off x="357158" y="2285992"/>
          <a:ext cx="8229600" cy="3357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457200" y="357188"/>
          <a:ext cx="8229600"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p:cNvSpPr txBox="1"/>
          <p:nvPr/>
        </p:nvSpPr>
        <p:spPr>
          <a:xfrm>
            <a:off x="714348" y="2157233"/>
            <a:ext cx="7572428"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dirty="0" smtClean="0"/>
              <a:t>１．インターネット・携帯電話　→　</a:t>
            </a:r>
            <a:r>
              <a:rPr kumimoji="1" lang="ja-JP" altLang="en-US" u="sng" dirty="0" smtClean="0"/>
              <a:t>２４時間３６５日（保守等による中断あり）</a:t>
            </a:r>
            <a:endParaRPr kumimoji="1" lang="en-US" altLang="ja-JP" u="sng" dirty="0" smtClean="0"/>
          </a:p>
          <a:p>
            <a:r>
              <a:rPr lang="ja-JP" altLang="en-US" dirty="0" smtClean="0"/>
              <a:t>　　　　　　　　　　　　　　　　　　　　　</a:t>
            </a:r>
            <a:endParaRPr lang="en-US" altLang="ja-JP" dirty="0" smtClean="0"/>
          </a:p>
          <a:p>
            <a:r>
              <a:rPr lang="ja-JP" altLang="en-US" dirty="0" smtClean="0"/>
              <a:t>２．利用者用ＰＣ端末　→　設置施設開庁日の</a:t>
            </a:r>
            <a:r>
              <a:rPr lang="ja-JP" altLang="en-US" u="sng" dirty="0" smtClean="0"/>
              <a:t>午前８時３０分～午後５時１５分</a:t>
            </a:r>
            <a:endParaRPr lang="en-US" altLang="ja-JP" u="sng" dirty="0" smtClean="0"/>
          </a:p>
          <a:p>
            <a:r>
              <a:rPr kumimoji="1" lang="ja-JP" altLang="en-US" dirty="0" smtClean="0"/>
              <a:t>　　　</a:t>
            </a:r>
            <a:r>
              <a:rPr lang="en-US" altLang="ja-JP" dirty="0" smtClean="0"/>
              <a:t>※</a:t>
            </a:r>
            <a:r>
              <a:rPr lang="ja-JP" altLang="en-US" dirty="0" smtClean="0"/>
              <a:t>設置場所は２か所　→　生涯学習スポーツ課窓口・東公民館窓口</a:t>
            </a:r>
            <a:endParaRPr lang="en-US" altLang="ja-JP" dirty="0" smtClean="0"/>
          </a:p>
        </p:txBody>
      </p:sp>
      <p:sp>
        <p:nvSpPr>
          <p:cNvPr id="7" name="テキスト ボックス 6"/>
          <p:cNvSpPr txBox="1"/>
          <p:nvPr/>
        </p:nvSpPr>
        <p:spPr>
          <a:xfrm>
            <a:off x="714348" y="5014753"/>
            <a:ext cx="7572428"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dirty="0" smtClean="0"/>
              <a:t>１．富士見公園内野球場（富士見野球場）</a:t>
            </a:r>
            <a:endParaRPr kumimoji="1" lang="en-US" altLang="ja-JP" dirty="0" smtClean="0"/>
          </a:p>
          <a:p>
            <a:r>
              <a:rPr lang="ja-JP" altLang="en-US" dirty="0" smtClean="0"/>
              <a:t>２．富士見第２公園内庭球場（富士見テニスコート）</a:t>
            </a:r>
            <a:endParaRPr lang="en-US" altLang="ja-JP" dirty="0" smtClean="0"/>
          </a:p>
          <a:p>
            <a:r>
              <a:rPr kumimoji="1" lang="ja-JP" altLang="en-US" dirty="0" smtClean="0"/>
              <a:t>３．塚越公園内野球場（塚越グラウンド）</a:t>
            </a:r>
            <a:endParaRPr kumimoji="1" lang="en-US" altLang="ja-JP" dirty="0" smtClean="0"/>
          </a:p>
          <a:p>
            <a:r>
              <a:rPr lang="ja-JP" altLang="en-US" dirty="0" smtClean="0"/>
              <a:t>４．錦町スポーツ広場　</a:t>
            </a:r>
            <a:endParaRPr kumimoji="1" lang="en-US" altLang="ja-JP"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661787"/>
          </a:xfrm>
        </p:spPr>
        <p:txBody>
          <a:bodyPr>
            <a:noAutofit/>
          </a:bodyPr>
          <a:lstStyle/>
          <a:p>
            <a:pPr>
              <a:buNone/>
            </a:pPr>
            <a:r>
              <a:rPr kumimoji="1" lang="ja-JP" altLang="en-US" sz="1800" dirty="0" smtClean="0"/>
              <a:t>予約システムを利用する場合、事前に利用者登録が必要です。施設を利用される</a:t>
            </a:r>
            <a:endParaRPr kumimoji="1" lang="en-US" altLang="ja-JP" sz="1800" dirty="0" smtClean="0"/>
          </a:p>
          <a:p>
            <a:pPr>
              <a:buNone/>
            </a:pPr>
            <a:r>
              <a:rPr kumimoji="1" lang="ja-JP" altLang="en-US" sz="1800" dirty="0" smtClean="0"/>
              <a:t>方は、必ず行ってください。</a:t>
            </a:r>
            <a:endParaRPr kumimoji="1" lang="ja-JP" altLang="en-US" sz="1800" dirty="0"/>
          </a:p>
        </p:txBody>
      </p:sp>
      <p:sp>
        <p:nvSpPr>
          <p:cNvPr id="3" name="タイトル 2"/>
          <p:cNvSpPr>
            <a:spLocks noGrp="1"/>
          </p:cNvSpPr>
          <p:nvPr>
            <p:ph type="title"/>
          </p:nvPr>
        </p:nvSpPr>
        <p:spPr/>
        <p:txBody>
          <a:bodyPr/>
          <a:lstStyle/>
          <a:p>
            <a:r>
              <a:rPr lang="ja-JP" altLang="en-US" dirty="0"/>
              <a:t>２</a:t>
            </a:r>
            <a:r>
              <a:rPr kumimoji="1" lang="ja-JP" altLang="en-US" dirty="0" smtClean="0"/>
              <a:t>．施設利用について</a:t>
            </a:r>
            <a:endParaRPr kumimoji="1" lang="ja-JP" altLang="en-US" dirty="0"/>
          </a:p>
        </p:txBody>
      </p:sp>
      <p:sp>
        <p:nvSpPr>
          <p:cNvPr id="9" name="コンテンツ プレースホルダ 1"/>
          <p:cNvSpPr txBox="1">
            <a:spLocks/>
          </p:cNvSpPr>
          <p:nvPr/>
        </p:nvSpPr>
        <p:spPr>
          <a:xfrm>
            <a:off x="500034" y="2714620"/>
            <a:ext cx="8229600" cy="385765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1" lang="en-US" altLang="ja-JP" sz="1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0" name="表 9"/>
          <p:cNvGraphicFramePr>
            <a:graphicFrameLocks noGrp="1"/>
          </p:cNvGraphicFramePr>
          <p:nvPr>
            <p:extLst>
              <p:ext uri="{D42A27DB-BD31-4B8C-83A1-F6EECF244321}">
                <p14:modId xmlns:p14="http://schemas.microsoft.com/office/powerpoint/2010/main" val="3244390138"/>
              </p:ext>
            </p:extLst>
          </p:nvPr>
        </p:nvGraphicFramePr>
        <p:xfrm>
          <a:off x="428596" y="2285992"/>
          <a:ext cx="8358246" cy="3637614"/>
        </p:xfrm>
        <a:graphic>
          <a:graphicData uri="http://schemas.openxmlformats.org/drawingml/2006/table">
            <a:tbl>
              <a:tblPr firstRow="1" bandRow="1">
                <a:tableStyleId>{5C22544A-7EE6-4342-B048-85BDC9FD1C3A}</a:tableStyleId>
              </a:tblPr>
              <a:tblGrid>
                <a:gridCol w="2286016">
                  <a:extLst>
                    <a:ext uri="{9D8B030D-6E8A-4147-A177-3AD203B41FA5}">
                      <a16:colId xmlns:a16="http://schemas.microsoft.com/office/drawing/2014/main" val="20000"/>
                    </a:ext>
                  </a:extLst>
                </a:gridCol>
                <a:gridCol w="6072230">
                  <a:extLst>
                    <a:ext uri="{9D8B030D-6E8A-4147-A177-3AD203B41FA5}">
                      <a16:colId xmlns:a16="http://schemas.microsoft.com/office/drawing/2014/main" val="20001"/>
                    </a:ext>
                  </a:extLst>
                </a:gridCol>
              </a:tblGrid>
              <a:tr h="449039">
                <a:tc gridSpan="2">
                  <a:txBody>
                    <a:bodyPr/>
                    <a:lstStyle/>
                    <a:p>
                      <a:r>
                        <a:rPr kumimoji="1" lang="ja-JP" altLang="en-US" dirty="0" smtClean="0"/>
                        <a:t>１．手　　順</a:t>
                      </a:r>
                      <a:endParaRPr kumimoji="1" lang="en-US" altLang="ja-JP" dirty="0" smtClean="0"/>
                    </a:p>
                  </a:txBody>
                  <a:tcPr anchor="ctr"/>
                </a:tc>
                <a:tc hMerge="1">
                  <a:txBody>
                    <a:bodyPr/>
                    <a:lstStyle/>
                    <a:p>
                      <a:endParaRPr kumimoji="1" lang="ja-JP" altLang="en-US" dirty="0"/>
                    </a:p>
                  </a:txBody>
                  <a:tcPr/>
                </a:tc>
                <a:extLst>
                  <a:ext uri="{0D108BD9-81ED-4DB2-BD59-A6C34878D82A}">
                    <a16:rowId xmlns:a16="http://schemas.microsoft.com/office/drawing/2014/main" val="10000"/>
                  </a:ext>
                </a:extLst>
              </a:tr>
              <a:tr h="693969">
                <a:tc>
                  <a:txBody>
                    <a:bodyPr/>
                    <a:lstStyle/>
                    <a:p>
                      <a:r>
                        <a:rPr kumimoji="1" lang="ja-JP" altLang="en-US" sz="1400" b="1" dirty="0" smtClean="0"/>
                        <a:t>事前登録</a:t>
                      </a:r>
                      <a:endParaRPr kumimoji="1" lang="en-US" altLang="ja-JP" sz="1400" b="1" dirty="0" smtClean="0"/>
                    </a:p>
                    <a:p>
                      <a:r>
                        <a:rPr kumimoji="1" lang="ja-JP" altLang="en-US" sz="1100" b="0" dirty="0" smtClean="0"/>
                        <a:t>テニスコート→個人登録</a:t>
                      </a:r>
                      <a:endParaRPr kumimoji="1" lang="en-US" altLang="ja-JP" sz="1100" b="0" dirty="0" smtClean="0"/>
                    </a:p>
                    <a:p>
                      <a:r>
                        <a:rPr kumimoji="1" lang="ja-JP" altLang="en-US" sz="1100" b="0" dirty="0" smtClean="0"/>
                        <a:t>その他施設→団体登録</a:t>
                      </a:r>
                      <a:endParaRPr kumimoji="1" lang="en-US" altLang="ja-JP" sz="1100" b="0" dirty="0" smtClean="0"/>
                    </a:p>
                  </a:txBody>
                  <a:tcPr anchor="ctr"/>
                </a:tc>
                <a:tc>
                  <a:txBody>
                    <a:bodyPr/>
                    <a:lstStyle/>
                    <a:p>
                      <a:pPr algn="l"/>
                      <a:r>
                        <a:rPr kumimoji="1" lang="ja-JP" altLang="en-US" sz="1200" dirty="0" smtClean="0"/>
                        <a:t>　利用者自身で予約システムにより、氏名、住所等の内容について事前に入力し登録を行っていただきます。</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a:t>
                      </a:r>
                      <a:r>
                        <a:rPr kumimoji="1" lang="en-US" altLang="ja-JP" sz="1200" dirty="0" smtClean="0"/>
                        <a:t>※</a:t>
                      </a:r>
                      <a:r>
                        <a:rPr kumimoji="1" lang="ja-JP" altLang="en-US" sz="1200" dirty="0" smtClean="0"/>
                        <a:t>予約システム上にて、事前登録ができない方は、市ＨＰより登録申込書をダウンロードし、　</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必要事項を記入し、当課にご提出ください。郵送でも構いません。なお、ダウンロード出来</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ない場合は、当課窓口にて申込書をお渡しします。</a:t>
                      </a:r>
                      <a:endParaRPr kumimoji="1" lang="en-US" altLang="ja-JP" sz="1200" dirty="0" smtClean="0"/>
                    </a:p>
                  </a:txBody>
                  <a:tcPr anchor="ctr"/>
                </a:tc>
                <a:extLst>
                  <a:ext uri="{0D108BD9-81ED-4DB2-BD59-A6C34878D82A}">
                    <a16:rowId xmlns:a16="http://schemas.microsoft.com/office/drawing/2014/main" val="10001"/>
                  </a:ext>
                </a:extLst>
              </a:tr>
              <a:tr h="616823">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10002"/>
                  </a:ext>
                </a:extLst>
              </a:tr>
              <a:tr h="368622">
                <a:tc>
                  <a:txBody>
                    <a:bodyPr/>
                    <a:lstStyle/>
                    <a:p>
                      <a:r>
                        <a:rPr kumimoji="1" lang="ja-JP" altLang="en-US" sz="1400" b="1" dirty="0" smtClean="0"/>
                        <a:t>身分証を提出</a:t>
                      </a:r>
                      <a:endParaRPr kumimoji="1" lang="ja-JP" altLang="en-US" sz="1400" b="1" dirty="0"/>
                    </a:p>
                  </a:txBody>
                  <a:tcPr anchor="ctr"/>
                </a:tc>
                <a:tc>
                  <a:txBody>
                    <a:bodyPr/>
                    <a:lstStyle/>
                    <a:p>
                      <a:r>
                        <a:rPr kumimoji="1" lang="ja-JP" altLang="en-US" sz="1200" dirty="0" smtClean="0"/>
                        <a:t>　予約システム上にて事前確認が終わりましたら、身分証のコピーをご提出ください。</a:t>
                      </a:r>
                      <a:endParaRPr kumimoji="1" lang="en-US" altLang="ja-JP" sz="1200" dirty="0" smtClean="0"/>
                    </a:p>
                    <a:p>
                      <a:r>
                        <a:rPr kumimoji="1" lang="ja-JP" altLang="en-US" sz="1200" dirty="0" smtClean="0"/>
                        <a:t>　</a:t>
                      </a:r>
                      <a:r>
                        <a:rPr kumimoji="1" lang="en-US" altLang="ja-JP" sz="1200" dirty="0" smtClean="0"/>
                        <a:t>※</a:t>
                      </a:r>
                      <a:r>
                        <a:rPr kumimoji="1" lang="ja-JP" altLang="en-US" sz="1200" dirty="0" smtClean="0"/>
                        <a:t>団体登録の方で、市内団体申請の方は、市内在住・在勤・在学者全員分をご提出ください。　</a:t>
                      </a:r>
                      <a:endParaRPr kumimoji="1" lang="en-US" altLang="ja-JP" sz="1200" dirty="0" smtClean="0"/>
                    </a:p>
                    <a:p>
                      <a:r>
                        <a:rPr kumimoji="1" lang="ja-JP" altLang="en-US" sz="1200" dirty="0" smtClean="0"/>
                        <a:t>　　（ただし、社会教育関係団体を除く）</a:t>
                      </a:r>
                      <a:endParaRPr kumimoji="1" lang="en-US" altLang="ja-JP" sz="1200" dirty="0" smtClean="0"/>
                    </a:p>
                  </a:txBody>
                  <a:tcPr anchor="ctr"/>
                </a:tc>
                <a:extLst>
                  <a:ext uri="{0D108BD9-81ED-4DB2-BD59-A6C34878D82A}">
                    <a16:rowId xmlns:a16="http://schemas.microsoft.com/office/drawing/2014/main" val="10003"/>
                  </a:ext>
                </a:extLst>
              </a:tr>
              <a:tr h="285752">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10004"/>
                  </a:ext>
                </a:extLst>
              </a:tr>
              <a:tr h="402918">
                <a:tc>
                  <a:txBody>
                    <a:bodyPr/>
                    <a:lstStyle/>
                    <a:p>
                      <a:r>
                        <a:rPr kumimoji="1" lang="ja-JP" altLang="en-US" sz="1400" b="1" dirty="0" smtClean="0"/>
                        <a:t>利用者ＩＤ発行</a:t>
                      </a:r>
                      <a:endParaRPr kumimoji="1" lang="ja-JP" altLang="en-US" sz="1400" b="1" dirty="0"/>
                    </a:p>
                  </a:txBody>
                  <a:tcPr anchor="ctr"/>
                </a:tc>
                <a:tc>
                  <a:txBody>
                    <a:bodyPr/>
                    <a:lstStyle/>
                    <a:p>
                      <a:r>
                        <a:rPr kumimoji="1" lang="ja-JP" altLang="en-US" sz="1200" dirty="0" smtClean="0"/>
                        <a:t>　提出いただいた申込書等の内容を確認した後、利用者番号（ＩＤ）を発行し、郵送いたします。利用者番号（ＩＤ）及びパスワードは、予約システムを利用し予約する際に必要となりますので、忘れないようにご注意ください。</a:t>
                      </a:r>
                    </a:p>
                  </a:txBody>
                  <a:tcPr anchor="ctr"/>
                </a:tc>
                <a:extLst>
                  <a:ext uri="{0D108BD9-81ED-4DB2-BD59-A6C34878D82A}">
                    <a16:rowId xmlns:a16="http://schemas.microsoft.com/office/drawing/2014/main" val="10005"/>
                  </a:ext>
                </a:extLst>
              </a:tr>
            </a:tbl>
          </a:graphicData>
        </a:graphic>
      </p:graphicFrame>
      <p:sp>
        <p:nvSpPr>
          <p:cNvPr id="11" name="下矢印 10"/>
          <p:cNvSpPr/>
          <p:nvPr/>
        </p:nvSpPr>
        <p:spPr>
          <a:xfrm>
            <a:off x="857224" y="3571876"/>
            <a:ext cx="285752" cy="785818"/>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2" name="下矢印 11"/>
          <p:cNvSpPr/>
          <p:nvPr/>
        </p:nvSpPr>
        <p:spPr>
          <a:xfrm>
            <a:off x="857224" y="4857760"/>
            <a:ext cx="285752" cy="428628"/>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3" name="コンテンツ プレースホルダ 1"/>
          <p:cNvSpPr txBox="1">
            <a:spLocks/>
          </p:cNvSpPr>
          <p:nvPr/>
        </p:nvSpPr>
        <p:spPr>
          <a:xfrm>
            <a:off x="2714612" y="6000768"/>
            <a:ext cx="5715040" cy="500066"/>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en-US" altLang="ja-JP" sz="1100" dirty="0" smtClean="0"/>
              <a:t>※</a:t>
            </a:r>
            <a:r>
              <a:rPr lang="ja-JP" altLang="en-US" sz="1100" dirty="0" smtClean="0"/>
              <a:t>身分証は、免許証・パスポート・保険証・住民票など住所及び本人確認ができるもの</a:t>
            </a:r>
            <a:endParaRPr lang="en-US" altLang="ja-JP" sz="11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ja-JP" altLang="en-US" sz="1100" dirty="0" smtClean="0"/>
              <a:t>　市外在住の方で、</a:t>
            </a: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市内在勤・在学の方は、企業・学校の社員証や学生証なども</a:t>
            </a:r>
            <a:endParaRPr kumimoji="1" lang="en-US" altLang="ja-JP"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1" lang="en-US" altLang="ja-JP"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5" name="角丸四角形吹き出し 14"/>
          <p:cNvSpPr/>
          <p:nvPr/>
        </p:nvSpPr>
        <p:spPr>
          <a:xfrm>
            <a:off x="5643570" y="3714752"/>
            <a:ext cx="3000396" cy="571504"/>
          </a:xfrm>
          <a:prstGeom prst="wedgeRoundRectCallout">
            <a:avLst>
              <a:gd name="adj1" fmla="val 21071"/>
              <a:gd name="adj2" fmla="val -78832"/>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b="1" dirty="0" smtClean="0">
                <a:latin typeface="HG丸ｺﾞｼｯｸM-PRO" pitchFamily="50" charset="-128"/>
                <a:ea typeface="HG丸ｺﾞｼｯｸM-PRO" pitchFamily="50" charset="-128"/>
              </a:rPr>
              <a:t>市外在住の方で、市内在勤・在学の方は、</a:t>
            </a:r>
            <a:endParaRPr lang="en-US" altLang="ja-JP" sz="1200" b="1" dirty="0" smtClean="0">
              <a:latin typeface="HG丸ｺﾞｼｯｸM-PRO" pitchFamily="50" charset="-128"/>
              <a:ea typeface="HG丸ｺﾞｼｯｸM-PRO" pitchFamily="50" charset="-128"/>
            </a:endParaRPr>
          </a:p>
          <a:p>
            <a:pPr algn="ctr"/>
            <a:r>
              <a:rPr lang="ja-JP" altLang="en-US" sz="1200" b="1" dirty="0" smtClean="0">
                <a:latin typeface="HG丸ｺﾞｼｯｸM-PRO" pitchFamily="50" charset="-128"/>
                <a:ea typeface="HG丸ｺﾞｼｯｸM-PRO" pitchFamily="50" charset="-128"/>
              </a:rPr>
              <a:t>勤務先等も必ず入力してください！！</a:t>
            </a:r>
            <a:endParaRPr kumimoji="1" lang="ja-JP" altLang="en-US" sz="12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896257914"/>
              </p:ext>
            </p:extLst>
          </p:nvPr>
        </p:nvGraphicFramePr>
        <p:xfrm>
          <a:off x="428596" y="622934"/>
          <a:ext cx="8358246" cy="5163520"/>
        </p:xfrm>
        <a:graphic>
          <a:graphicData uri="http://schemas.openxmlformats.org/drawingml/2006/table">
            <a:tbl>
              <a:tblPr firstRow="1">
                <a:tableStyleId>{5C22544A-7EE6-4342-B048-85BDC9FD1C3A}</a:tableStyleId>
              </a:tblPr>
              <a:tblGrid>
                <a:gridCol w="928694">
                  <a:extLst>
                    <a:ext uri="{9D8B030D-6E8A-4147-A177-3AD203B41FA5}">
                      <a16:colId xmlns:a16="http://schemas.microsoft.com/office/drawing/2014/main" val="20000"/>
                    </a:ext>
                  </a:extLst>
                </a:gridCol>
                <a:gridCol w="642942">
                  <a:extLst>
                    <a:ext uri="{9D8B030D-6E8A-4147-A177-3AD203B41FA5}">
                      <a16:colId xmlns:a16="http://schemas.microsoft.com/office/drawing/2014/main" val="20001"/>
                    </a:ext>
                  </a:extLst>
                </a:gridCol>
                <a:gridCol w="2873334">
                  <a:extLst>
                    <a:ext uri="{9D8B030D-6E8A-4147-A177-3AD203B41FA5}">
                      <a16:colId xmlns:a16="http://schemas.microsoft.com/office/drawing/2014/main" val="20002"/>
                    </a:ext>
                  </a:extLst>
                </a:gridCol>
                <a:gridCol w="1956638">
                  <a:extLst>
                    <a:ext uri="{9D8B030D-6E8A-4147-A177-3AD203B41FA5}">
                      <a16:colId xmlns:a16="http://schemas.microsoft.com/office/drawing/2014/main" val="20003"/>
                    </a:ext>
                  </a:extLst>
                </a:gridCol>
                <a:gridCol w="1956638">
                  <a:extLst>
                    <a:ext uri="{9D8B030D-6E8A-4147-A177-3AD203B41FA5}">
                      <a16:colId xmlns:a16="http://schemas.microsoft.com/office/drawing/2014/main" val="20004"/>
                    </a:ext>
                  </a:extLst>
                </a:gridCol>
              </a:tblGrid>
              <a:tr h="542101">
                <a:tc gridSpan="5">
                  <a:txBody>
                    <a:bodyPr/>
                    <a:lstStyle/>
                    <a:p>
                      <a:r>
                        <a:rPr kumimoji="1" lang="ja-JP" altLang="en-US" dirty="0" smtClean="0"/>
                        <a:t>２．登録の種類と利用範囲</a:t>
                      </a:r>
                      <a:endParaRPr kumimoji="1" lang="en-US" altLang="ja-JP" dirty="0" smtClean="0"/>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en-US" altLang="ja-JP" dirty="0" smtClean="0"/>
                    </a:p>
                  </a:txBody>
                  <a:tcPr anchor="ctr">
                    <a:lnB w="12700" cap="flat" cmpd="sng" algn="ctr">
                      <a:solidFill>
                        <a:schemeClr val="tx1"/>
                      </a:solidFill>
                      <a:prstDash val="solid"/>
                      <a:round/>
                      <a:headEnd type="none" w="med" len="med"/>
                      <a:tailEnd type="none" w="med" len="med"/>
                    </a:lnB>
                  </a:tcPr>
                </a:tc>
                <a:tc hMerge="1">
                  <a:txBody>
                    <a:bodyPr/>
                    <a:lstStyle/>
                    <a:p>
                      <a:endParaRPr kumimoji="1" lang="en-US" altLang="ja-JP" dirty="0" smtClean="0"/>
                    </a:p>
                  </a:txBody>
                  <a:tcPr anchor="ctr">
                    <a:lnB w="12700" cap="flat" cmpd="sng" algn="ctr">
                      <a:solidFill>
                        <a:schemeClr val="tx1"/>
                      </a:solidFill>
                      <a:prstDash val="solid"/>
                      <a:round/>
                      <a:headEnd type="none" w="med" len="med"/>
                      <a:tailEnd type="none" w="med" len="med"/>
                    </a:lnB>
                  </a:tcPr>
                </a:tc>
                <a:tc hMerge="1">
                  <a:txBody>
                    <a:bodyPr/>
                    <a:lstStyle/>
                    <a:p>
                      <a:endParaRPr kumimoji="1" lang="en-US" altLang="ja-JP" dirty="0" smtClean="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58031">
                <a:tc gridSpan="2">
                  <a:txBody>
                    <a:bodyPr/>
                    <a:lstStyle/>
                    <a:p>
                      <a:pPr algn="ctr"/>
                      <a:r>
                        <a:rPr kumimoji="1" lang="ja-JP" altLang="en-US" sz="1400" b="1" dirty="0" smtClean="0"/>
                        <a:t>登録区分</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hMerge="1">
                  <a:txBody>
                    <a:bodyPr/>
                    <a:lstStyle/>
                    <a:p>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登録資格</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申込できる施設</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申込期間</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0001"/>
                  </a:ext>
                </a:extLst>
              </a:tr>
              <a:tr h="1100973">
                <a:tc rowSpan="2">
                  <a:txBody>
                    <a:bodyPr/>
                    <a:lstStyle/>
                    <a:p>
                      <a:pPr algn="ctr"/>
                      <a:r>
                        <a:rPr kumimoji="1" lang="ja-JP" altLang="en-US" sz="1400" b="0" dirty="0" smtClean="0"/>
                        <a:t>個人登録</a:t>
                      </a:r>
                      <a:endParaRPr kumimoji="1" lang="en-US" altLang="ja-JP"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smtClean="0"/>
                        <a:t>市内</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　市内に在住、在勤又は在学する満１５歳以上の者（中学生を除く）</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富士見第２公園内庭球場</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①抽選申込</a:t>
                      </a:r>
                      <a:endParaRPr kumimoji="1" lang="en-US" altLang="ja-JP" sz="1200" dirty="0" smtClean="0"/>
                    </a:p>
                    <a:p>
                      <a:r>
                        <a:rPr kumimoji="1" lang="ja-JP" altLang="en-US" sz="1200" dirty="0" smtClean="0"/>
                        <a:t>②落選コマ優先申込</a:t>
                      </a:r>
                      <a:endParaRPr kumimoji="1" lang="en-US" altLang="ja-JP" sz="1200" dirty="0" smtClean="0"/>
                    </a:p>
                    <a:p>
                      <a:r>
                        <a:rPr kumimoji="1" lang="ja-JP" altLang="en-US" sz="1200" dirty="0" smtClean="0"/>
                        <a:t>③随時申込</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42167">
                <a:tc vMerge="1">
                  <a:txBody>
                    <a:bodyPr/>
                    <a:lstStyle/>
                    <a:p>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smtClean="0"/>
                        <a:t>市外</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　上記に該当しない者で満１５歳以上の者</a:t>
                      </a:r>
                      <a:endParaRPr kumimoji="1" lang="en-US" altLang="ja-JP" sz="1200" dirty="0" smtClean="0"/>
                    </a:p>
                    <a:p>
                      <a:r>
                        <a:rPr kumimoji="1" lang="ja-JP" altLang="en-US" sz="1200" dirty="0" smtClean="0"/>
                        <a:t>（中学生を除く）</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富士見第２公園内庭球場</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　随時申込</a:t>
                      </a:r>
                      <a:endParaRPr kumimoji="1" lang="en-US" altLang="ja-JP" sz="1200" dirty="0" smtClean="0"/>
                    </a:p>
                    <a:p>
                      <a:r>
                        <a:rPr kumimoji="1" lang="ja-JP" altLang="en-US" sz="1050" dirty="0" smtClean="0"/>
                        <a:t>　（</a:t>
                      </a:r>
                      <a:r>
                        <a:rPr kumimoji="1" lang="en-US" altLang="ja-JP" sz="1050" dirty="0" smtClean="0"/>
                        <a:t>※</a:t>
                      </a:r>
                      <a:r>
                        <a:rPr kumimoji="1" lang="ja-JP" altLang="en-US" sz="1050" dirty="0" smtClean="0"/>
                        <a:t>利用月の前月の１５日～）</a:t>
                      </a:r>
                      <a:endParaRPr kumimoji="1" lang="en-US" altLang="ja-JP" sz="10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071570">
                <a:tc rowSpan="2">
                  <a:txBody>
                    <a:bodyPr/>
                    <a:lstStyle/>
                    <a:p>
                      <a:pPr algn="ctr"/>
                      <a:r>
                        <a:rPr kumimoji="1" lang="ja-JP" altLang="en-US" sz="1400" b="0" dirty="0" smtClean="0"/>
                        <a:t>団体登録</a:t>
                      </a:r>
                      <a:endParaRPr kumimoji="1" lang="en-US" altLang="ja-JP"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smtClean="0"/>
                        <a:t>市内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　構成員の人数が１０人以上であり、過半数が市内に在住、在勤又は在学する者で、代表者がそれを満たし、かつ満１５歳以上の者（中学生を除く）である団体</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富士見公園内野球場</a:t>
                      </a:r>
                      <a:endParaRPr kumimoji="1" lang="en-US" altLang="ja-JP" sz="1200" dirty="0" smtClean="0"/>
                    </a:p>
                    <a:p>
                      <a:r>
                        <a:rPr kumimoji="1" lang="ja-JP" altLang="en-US" sz="1200" dirty="0" smtClean="0"/>
                        <a:t>塚越公園内野球場</a:t>
                      </a:r>
                      <a:endParaRPr kumimoji="1" lang="en-US" altLang="ja-JP" sz="1200" dirty="0" smtClean="0"/>
                    </a:p>
                    <a:p>
                      <a:r>
                        <a:rPr kumimoji="1" lang="ja-JP" altLang="en-US" sz="1200" dirty="0" smtClean="0"/>
                        <a:t>錦町スポーツ広場</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①抽選申込</a:t>
                      </a:r>
                      <a:endParaRPr kumimoji="1" lang="en-US" altLang="ja-JP" sz="1200" dirty="0" smtClean="0"/>
                    </a:p>
                    <a:p>
                      <a:r>
                        <a:rPr kumimoji="1" lang="ja-JP" altLang="en-US" sz="1200" dirty="0" smtClean="0"/>
                        <a:t>②落選コマ優先申込</a:t>
                      </a:r>
                      <a:endParaRPr kumimoji="1" lang="en-US" altLang="ja-JP" sz="1200" dirty="0" smtClean="0"/>
                    </a:p>
                    <a:p>
                      <a:r>
                        <a:rPr kumimoji="1" lang="ja-JP" altLang="en-US" sz="1200" dirty="0" smtClean="0"/>
                        <a:t>③随時申込</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948678">
                <a:tc vMerge="1">
                  <a:txBody>
                    <a:bodyPr/>
                    <a:lstStyle/>
                    <a:p>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smtClean="0"/>
                        <a:t>市外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　構成員の人数が１０人以上であり、過半数が市外に在住、在勤又は在学する者で、代表者が満１５歳以上の者（中学生を除く）である団体</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富士見公園内野球場</a:t>
                      </a:r>
                      <a:endParaRPr kumimoji="1" lang="en-US" altLang="ja-JP" sz="1200" dirty="0" smtClean="0"/>
                    </a:p>
                    <a:p>
                      <a:r>
                        <a:rPr kumimoji="1" lang="ja-JP" altLang="en-US" sz="1200" dirty="0" smtClean="0"/>
                        <a:t>塚越公園内野球場</a:t>
                      </a:r>
                      <a:endParaRPr kumimoji="1" lang="en-US" altLang="ja-JP" sz="1200" dirty="0" smtClean="0"/>
                    </a:p>
                    <a:p>
                      <a:r>
                        <a:rPr kumimoji="1" lang="ja-JP" altLang="en-US" sz="1200" dirty="0" smtClean="0"/>
                        <a:t>錦町スポーツ広場</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smtClean="0"/>
                        <a:t>　随時申込</a:t>
                      </a:r>
                      <a:endParaRPr kumimoji="1" lang="en-US" altLang="ja-JP" sz="1200" dirty="0" smtClean="0"/>
                    </a:p>
                    <a:p>
                      <a:r>
                        <a:rPr kumimoji="1" lang="ja-JP" altLang="en-US" sz="1050" dirty="0" smtClean="0"/>
                        <a:t>　（</a:t>
                      </a:r>
                      <a:r>
                        <a:rPr kumimoji="1" lang="en-US" altLang="ja-JP" sz="1050" dirty="0" smtClean="0"/>
                        <a:t>※</a:t>
                      </a:r>
                      <a:r>
                        <a:rPr kumimoji="1" lang="ja-JP" altLang="en-US" sz="1050" dirty="0" smtClean="0"/>
                        <a:t>利用月の前月の１５日～）</a:t>
                      </a:r>
                      <a:endParaRPr kumimoji="1" lang="en-US" altLang="ja-JP" sz="10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タイトル 2"/>
          <p:cNvSpPr>
            <a:spLocks noGrp="1"/>
          </p:cNvSpPr>
          <p:nvPr>
            <p:ph type="title"/>
          </p:nvPr>
        </p:nvSpPr>
        <p:spPr/>
        <p:txBody>
          <a:bodyPr/>
          <a:lstStyle/>
          <a:p>
            <a:r>
              <a:rPr lang="ja-JP" altLang="en-US" dirty="0"/>
              <a:t>３</a:t>
            </a:r>
            <a:r>
              <a:rPr kumimoji="1" lang="ja-JP" altLang="en-US" dirty="0" smtClean="0"/>
              <a:t>．利用登録後の流れ</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479775681"/>
              </p:ext>
            </p:extLst>
          </p:nvPr>
        </p:nvGraphicFramePr>
        <p:xfrm>
          <a:off x="500034" y="1369684"/>
          <a:ext cx="8358246" cy="4770144"/>
        </p:xfrm>
        <a:graphic>
          <a:graphicData uri="http://schemas.openxmlformats.org/drawingml/2006/table">
            <a:tbl>
              <a:tblPr firstRow="1" bandRow="1">
                <a:tableStyleId>{5C22544A-7EE6-4342-B048-85BDC9FD1C3A}</a:tableStyleId>
              </a:tblPr>
              <a:tblGrid>
                <a:gridCol w="2286016">
                  <a:extLst>
                    <a:ext uri="{9D8B030D-6E8A-4147-A177-3AD203B41FA5}">
                      <a16:colId xmlns:a16="http://schemas.microsoft.com/office/drawing/2014/main" val="20000"/>
                    </a:ext>
                  </a:extLst>
                </a:gridCol>
                <a:gridCol w="6072230">
                  <a:extLst>
                    <a:ext uri="{9D8B030D-6E8A-4147-A177-3AD203B41FA5}">
                      <a16:colId xmlns:a16="http://schemas.microsoft.com/office/drawing/2014/main" val="20001"/>
                    </a:ext>
                  </a:extLst>
                </a:gridCol>
              </a:tblGrid>
              <a:tr h="449039">
                <a:tc gridSpan="2">
                  <a:txBody>
                    <a:bodyPr/>
                    <a:lstStyle/>
                    <a:p>
                      <a:r>
                        <a:rPr kumimoji="1" lang="ja-JP" altLang="en-US" dirty="0" smtClean="0"/>
                        <a:t>スポーツ施設の利用の流れ</a:t>
                      </a:r>
                      <a:endParaRPr kumimoji="1" lang="ja-JP" altLang="en-US" dirty="0"/>
                    </a:p>
                  </a:txBody>
                  <a:tcPr anchor="ctr"/>
                </a:tc>
                <a:tc hMerge="1">
                  <a:txBody>
                    <a:bodyPr/>
                    <a:lstStyle/>
                    <a:p>
                      <a:endParaRPr kumimoji="1" lang="ja-JP" altLang="en-US" dirty="0"/>
                    </a:p>
                  </a:txBody>
                  <a:tcPr/>
                </a:tc>
                <a:extLst>
                  <a:ext uri="{0D108BD9-81ED-4DB2-BD59-A6C34878D82A}">
                    <a16:rowId xmlns:a16="http://schemas.microsoft.com/office/drawing/2014/main" val="10000"/>
                  </a:ext>
                </a:extLst>
              </a:tr>
              <a:tr h="693969">
                <a:tc>
                  <a:txBody>
                    <a:bodyPr/>
                    <a:lstStyle/>
                    <a:p>
                      <a:r>
                        <a:rPr kumimoji="1" lang="ja-JP" altLang="en-US" sz="1400" b="1" dirty="0" smtClean="0"/>
                        <a:t>利用者登録</a:t>
                      </a:r>
                      <a:endParaRPr kumimoji="1" lang="ja-JP" altLang="en-US" sz="1400" b="1" dirty="0"/>
                    </a:p>
                  </a:txBody>
                  <a:tcPr anchor="ctr"/>
                </a:tc>
                <a:tc>
                  <a:txBody>
                    <a:bodyPr/>
                    <a:lstStyle/>
                    <a:p>
                      <a:r>
                        <a:rPr kumimoji="1" lang="ja-JP" altLang="en-US" sz="1200" dirty="0" smtClean="0"/>
                        <a:t>　利用者自身でインターネット上の予約システムにて事前登録を行っていただき、完了後、必要書類を当課にご提出いただきます。内容を確認後、「利用者番号（ＩＤ）」を発行し、郵送します。利用者番号（ＩＤ）の発行をもって利用者登録を完了とします。</a:t>
                      </a:r>
                      <a:endParaRPr kumimoji="1" lang="en-US" altLang="ja-JP" sz="1200" dirty="0" smtClean="0"/>
                    </a:p>
                  </a:txBody>
                  <a:tcPr anchor="ctr"/>
                </a:tc>
                <a:extLst>
                  <a:ext uri="{0D108BD9-81ED-4DB2-BD59-A6C34878D82A}">
                    <a16:rowId xmlns:a16="http://schemas.microsoft.com/office/drawing/2014/main" val="10001"/>
                  </a:ext>
                </a:extLst>
              </a:tr>
              <a:tr h="214314">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10002"/>
                  </a:ext>
                </a:extLst>
              </a:tr>
              <a:tr h="368622">
                <a:tc>
                  <a:txBody>
                    <a:bodyPr/>
                    <a:lstStyle/>
                    <a:p>
                      <a:r>
                        <a:rPr kumimoji="1" lang="ja-JP" altLang="en-US" sz="1400" b="1" dirty="0" smtClean="0"/>
                        <a:t>抽選による申込み</a:t>
                      </a:r>
                      <a:endParaRPr kumimoji="1" lang="en-US" altLang="ja-JP" sz="1400" b="1" dirty="0" smtClean="0"/>
                    </a:p>
                    <a:p>
                      <a:r>
                        <a:rPr kumimoji="1" lang="ja-JP" altLang="en-US" sz="1400" b="1" dirty="0" smtClean="0"/>
                        <a:t>（市内登録のみ）</a:t>
                      </a:r>
                      <a:endParaRPr kumimoji="1" lang="en-US" altLang="ja-JP" sz="1400" b="1" dirty="0" smtClean="0"/>
                    </a:p>
                    <a:p>
                      <a:r>
                        <a:rPr kumimoji="1" lang="ja-JP" altLang="en-US" sz="1400" b="1" dirty="0" smtClean="0"/>
                        <a:t>　　　　　</a:t>
                      </a:r>
                      <a:r>
                        <a:rPr kumimoji="1" lang="ja-JP" altLang="en-US" sz="1200" b="0" dirty="0" smtClean="0"/>
                        <a:t>（毎月１日～１４日）</a:t>
                      </a:r>
                      <a:endParaRPr kumimoji="1" lang="ja-JP" altLang="en-US" sz="1200" b="0" dirty="0"/>
                    </a:p>
                  </a:txBody>
                  <a:tcPr anchor="ctr"/>
                </a:tc>
                <a:tc>
                  <a:txBody>
                    <a:bodyPr/>
                    <a:lstStyle/>
                    <a:p>
                      <a:r>
                        <a:rPr kumimoji="1" lang="ja-JP" altLang="en-US" sz="1200" dirty="0" smtClean="0"/>
                        <a:t>　システムにより、利用者本人で抽選予約を申込みます。左記の期間内であれば、申込み及び取り下げは自由に行えます。その際、希望順位の振り分けが必要となります。また、申し込み期間は２か月前になります。（例）４月に利用希望の場合、２月に要申込。</a:t>
                      </a:r>
                      <a:endParaRPr kumimoji="1" lang="ja-JP" altLang="en-US" sz="1200" dirty="0"/>
                    </a:p>
                  </a:txBody>
                  <a:tcPr anchor="ctr"/>
                </a:tc>
                <a:extLst>
                  <a:ext uri="{0D108BD9-81ED-4DB2-BD59-A6C34878D82A}">
                    <a16:rowId xmlns:a16="http://schemas.microsoft.com/office/drawing/2014/main" val="10003"/>
                  </a:ext>
                </a:extLst>
              </a:tr>
              <a:tr h="285752">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10004"/>
                  </a:ext>
                </a:extLst>
              </a:tr>
              <a:tr h="357190">
                <a:tc>
                  <a:txBody>
                    <a:bodyPr/>
                    <a:lstStyle/>
                    <a:p>
                      <a:r>
                        <a:rPr kumimoji="1" lang="ja-JP" altLang="en-US" sz="1400" b="1" dirty="0" smtClean="0"/>
                        <a:t>抽　　　　選</a:t>
                      </a:r>
                      <a:endParaRPr kumimoji="1" lang="en-US" altLang="ja-JP" sz="1400" b="1" dirty="0" smtClean="0"/>
                    </a:p>
                    <a:p>
                      <a:r>
                        <a:rPr kumimoji="1" lang="ja-JP" altLang="en-US" sz="1400" b="1" dirty="0" smtClean="0"/>
                        <a:t>　　　　</a:t>
                      </a:r>
                      <a:r>
                        <a:rPr kumimoji="1" lang="ja-JP" altLang="en-US" sz="1200" b="0" dirty="0" smtClean="0"/>
                        <a:t>　（毎月１５日）</a:t>
                      </a:r>
                      <a:endParaRPr kumimoji="1" lang="ja-JP" altLang="en-US" sz="1100" b="0" dirty="0"/>
                    </a:p>
                  </a:txBody>
                  <a:tcPr anchor="ctr"/>
                </a:tc>
                <a:tc>
                  <a:txBody>
                    <a:bodyPr/>
                    <a:lstStyle/>
                    <a:p>
                      <a:r>
                        <a:rPr kumimoji="1" lang="ja-JP" altLang="en-US" sz="1200" dirty="0" smtClean="0"/>
                        <a:t>　システム上で自動抽選を行います。</a:t>
                      </a:r>
                      <a:endParaRPr kumimoji="1" lang="ja-JP" altLang="en-US" sz="1200" dirty="0"/>
                    </a:p>
                  </a:txBody>
                  <a:tcPr anchor="ctr"/>
                </a:tc>
                <a:extLst>
                  <a:ext uri="{0D108BD9-81ED-4DB2-BD59-A6C34878D82A}">
                    <a16:rowId xmlns:a16="http://schemas.microsoft.com/office/drawing/2014/main" val="10005"/>
                  </a:ext>
                </a:extLst>
              </a:tr>
              <a:tr h="332434">
                <a:tc>
                  <a:txBody>
                    <a:bodyPr/>
                    <a:lstStyle/>
                    <a:p>
                      <a:endParaRPr kumimoji="1" lang="ja-JP" altLang="en-US" sz="1200" dirty="0"/>
                    </a:p>
                  </a:txBody>
                  <a:tcPr anchor="ctr"/>
                </a:tc>
                <a:tc>
                  <a:txBody>
                    <a:bodyPr/>
                    <a:lstStyle/>
                    <a:p>
                      <a:endParaRPr kumimoji="1" lang="en-US" altLang="ja-JP" sz="1200" dirty="0" smtClean="0"/>
                    </a:p>
                  </a:txBody>
                  <a:tcPr anchor="ctr"/>
                </a:tc>
                <a:extLst>
                  <a:ext uri="{0D108BD9-81ED-4DB2-BD59-A6C34878D82A}">
                    <a16:rowId xmlns:a16="http://schemas.microsoft.com/office/drawing/2014/main" val="10006"/>
                  </a:ext>
                </a:extLst>
              </a:tr>
              <a:tr h="357190">
                <a:tc>
                  <a:txBody>
                    <a:bodyPr/>
                    <a:lstStyle/>
                    <a:p>
                      <a:r>
                        <a:rPr kumimoji="1" lang="ja-JP" altLang="en-US" sz="1400" b="1" dirty="0" smtClean="0"/>
                        <a:t>抽選結果確認</a:t>
                      </a:r>
                      <a:endParaRPr kumimoji="1" lang="en-US" altLang="ja-JP" sz="1400" b="1" dirty="0" smtClean="0"/>
                    </a:p>
                    <a:p>
                      <a:r>
                        <a:rPr kumimoji="1" lang="ja-JP" altLang="en-US" sz="1200" b="0" dirty="0" smtClean="0"/>
                        <a:t>　　　　　</a:t>
                      </a:r>
                      <a:r>
                        <a:rPr kumimoji="1" lang="ja-JP" altLang="en-US" sz="1200" b="0" baseline="0" dirty="0" smtClean="0"/>
                        <a:t> </a:t>
                      </a:r>
                      <a:r>
                        <a:rPr kumimoji="1" lang="ja-JP" altLang="en-US" sz="1200" b="0" dirty="0" smtClean="0"/>
                        <a:t>（毎月１６日～２０日）</a:t>
                      </a:r>
                      <a:endParaRPr kumimoji="1" lang="ja-JP" altLang="en-US" sz="1200" b="0" dirty="0"/>
                    </a:p>
                  </a:txBody>
                  <a:tcPr anchor="ctr"/>
                </a:tc>
                <a:tc>
                  <a:txBody>
                    <a:bodyPr/>
                    <a:lstStyle/>
                    <a:p>
                      <a:r>
                        <a:rPr kumimoji="1" lang="ja-JP" altLang="en-US" sz="1200" dirty="0" smtClean="0"/>
                        <a:t>　抽選結果をシステム上にて発表します。抽選申込をされた方には、個々にシステム上に通知を送ります。</a:t>
                      </a:r>
                      <a:endParaRPr kumimoji="1" lang="en-US" altLang="ja-JP" sz="1200" dirty="0" smtClean="0"/>
                    </a:p>
                  </a:txBody>
                  <a:tcPr anchor="ctr"/>
                </a:tc>
                <a:extLst>
                  <a:ext uri="{0D108BD9-81ED-4DB2-BD59-A6C34878D82A}">
                    <a16:rowId xmlns:a16="http://schemas.microsoft.com/office/drawing/2014/main" val="10007"/>
                  </a:ext>
                </a:extLst>
              </a:tr>
              <a:tr h="357190">
                <a:tc>
                  <a:txBody>
                    <a:bodyPr/>
                    <a:lstStyle/>
                    <a:p>
                      <a:r>
                        <a:rPr kumimoji="1" lang="ja-JP" altLang="en-US" sz="1200" dirty="0" smtClean="0"/>
                        <a:t>　　　　　　　</a:t>
                      </a:r>
                      <a:endParaRPr kumimoji="1" lang="ja-JP" altLang="en-US" sz="1050" dirty="0"/>
                    </a:p>
                  </a:txBody>
                  <a:tcPr/>
                </a:tc>
                <a:tc>
                  <a:txBody>
                    <a:bodyPr/>
                    <a:lstStyle/>
                    <a:p>
                      <a:endParaRPr kumimoji="1" lang="en-US" altLang="ja-JP" sz="1200" dirty="0" smtClean="0"/>
                    </a:p>
                  </a:txBody>
                  <a:tcPr anchor="ctr"/>
                </a:tc>
                <a:extLst>
                  <a:ext uri="{0D108BD9-81ED-4DB2-BD59-A6C34878D82A}">
                    <a16:rowId xmlns:a16="http://schemas.microsoft.com/office/drawing/2014/main" val="10008"/>
                  </a:ext>
                </a:extLst>
              </a:tr>
              <a:tr h="357190">
                <a:tc>
                  <a:txBody>
                    <a:bodyPr/>
                    <a:lstStyle/>
                    <a:p>
                      <a:r>
                        <a:rPr kumimoji="1" lang="ja-JP" altLang="en-US" sz="1400" b="1" dirty="0" smtClean="0"/>
                        <a:t>落選コマ優先申込</a:t>
                      </a:r>
                      <a:endParaRPr kumimoji="1" lang="en-US" altLang="ja-JP" sz="1400" b="1" dirty="0" smtClean="0"/>
                    </a:p>
                    <a:p>
                      <a:r>
                        <a:rPr kumimoji="1" lang="ja-JP" altLang="en-US" sz="1200" dirty="0" smtClean="0"/>
                        <a:t>　　　　　 （</a:t>
                      </a:r>
                      <a:r>
                        <a:rPr kumimoji="1" lang="en-US" altLang="ja-JP" sz="1200" dirty="0" smtClean="0"/>
                        <a:t>※</a:t>
                      </a:r>
                      <a:r>
                        <a:rPr kumimoji="1" lang="ja-JP" altLang="en-US" sz="1200" dirty="0" smtClean="0"/>
                        <a:t>毎月２１日～月末）</a:t>
                      </a:r>
                      <a:endParaRPr kumimoji="1" lang="ja-JP" altLang="en-US" sz="1200" dirty="0"/>
                    </a:p>
                  </a:txBody>
                  <a:tcPr anchor="ctr"/>
                </a:tc>
                <a:tc>
                  <a:txBody>
                    <a:bodyPr/>
                    <a:lstStyle/>
                    <a:p>
                      <a:r>
                        <a:rPr kumimoji="1" lang="ja-JP" altLang="en-US" sz="1200" dirty="0" smtClean="0"/>
                        <a:t>　抽選に漏れたコマ数分、空いている時間帯を自由に予約できます。また、抽選を忘れてしまった方は、抽選数分申込できます。</a:t>
                      </a:r>
                      <a:endParaRPr kumimoji="1" lang="en-US" altLang="ja-JP" sz="1200" dirty="0" smtClean="0"/>
                    </a:p>
                    <a:p>
                      <a:r>
                        <a:rPr kumimoji="1" lang="en-US" altLang="ja-JP" sz="1200" u="sng" dirty="0" smtClean="0"/>
                        <a:t>※</a:t>
                      </a:r>
                      <a:r>
                        <a:rPr kumimoji="1" lang="ja-JP" altLang="en-US" sz="1200" u="sng" dirty="0" smtClean="0"/>
                        <a:t>先着順になります。申請開始時間は、午前</a:t>
                      </a:r>
                      <a:r>
                        <a:rPr kumimoji="1" lang="en-US" altLang="ja-JP" sz="1200" u="sng" dirty="0" smtClean="0"/>
                        <a:t>10</a:t>
                      </a:r>
                      <a:r>
                        <a:rPr kumimoji="1" lang="ja-JP" altLang="en-US" sz="1200" u="sng" dirty="0" smtClean="0"/>
                        <a:t>時となります。</a:t>
                      </a:r>
                      <a:endParaRPr kumimoji="1" lang="en-US" altLang="ja-JP" sz="1200" u="sng" dirty="0" smtClean="0"/>
                    </a:p>
                  </a:txBody>
                  <a:tcPr anchor="ctr"/>
                </a:tc>
                <a:extLst>
                  <a:ext uri="{0D108BD9-81ED-4DB2-BD59-A6C34878D82A}">
                    <a16:rowId xmlns:a16="http://schemas.microsoft.com/office/drawing/2014/main" val="10009"/>
                  </a:ext>
                </a:extLst>
              </a:tr>
            </a:tbl>
          </a:graphicData>
        </a:graphic>
      </p:graphicFrame>
      <p:sp>
        <p:nvSpPr>
          <p:cNvPr id="6" name="下矢印 5"/>
          <p:cNvSpPr/>
          <p:nvPr/>
        </p:nvSpPr>
        <p:spPr>
          <a:xfrm>
            <a:off x="857224" y="2357430"/>
            <a:ext cx="285752" cy="428628"/>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7" name="下矢印 6"/>
          <p:cNvSpPr/>
          <p:nvPr/>
        </p:nvSpPr>
        <p:spPr>
          <a:xfrm>
            <a:off x="852324" y="3347941"/>
            <a:ext cx="285752" cy="428628"/>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8" name="下矢印 7"/>
          <p:cNvSpPr/>
          <p:nvPr/>
        </p:nvSpPr>
        <p:spPr>
          <a:xfrm>
            <a:off x="852324" y="4110164"/>
            <a:ext cx="285752" cy="428628"/>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9" name="下矢印 8"/>
          <p:cNvSpPr/>
          <p:nvPr/>
        </p:nvSpPr>
        <p:spPr>
          <a:xfrm>
            <a:off x="852324" y="5000636"/>
            <a:ext cx="285752" cy="428628"/>
          </a:xfrm>
          <a:prstGeom prst="downArrow">
            <a:avLst/>
          </a:prstGeom>
          <a:gradFill>
            <a:gsLst>
              <a:gs pos="0">
                <a:schemeClr val="accent4">
                  <a:shade val="15000"/>
                  <a:satMod val="180000"/>
                </a:schemeClr>
              </a:gs>
              <a:gs pos="50000">
                <a:schemeClr val="accent4">
                  <a:shade val="45000"/>
                  <a:satMod val="170000"/>
                </a:schemeClr>
              </a:gs>
              <a:gs pos="70000">
                <a:schemeClr val="accent4">
                  <a:tint val="99000"/>
                  <a:shade val="65000"/>
                  <a:satMod val="155000"/>
                </a:schemeClr>
              </a:gs>
              <a:gs pos="100000">
                <a:schemeClr val="accent4">
                  <a:tint val="95500"/>
                  <a:shade val="100000"/>
                  <a:satMod val="155000"/>
                </a:schemeClr>
              </a:gs>
            </a:gsLst>
            <a:lin ang="16200000" scaled="0"/>
          </a:gradFill>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0" name="下矢印 9"/>
          <p:cNvSpPr/>
          <p:nvPr/>
        </p:nvSpPr>
        <p:spPr>
          <a:xfrm>
            <a:off x="852324" y="5919458"/>
            <a:ext cx="285752" cy="714380"/>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7308304" y="6258004"/>
            <a:ext cx="2071702" cy="307777"/>
          </a:xfrm>
          <a:prstGeom prst="rect">
            <a:avLst/>
          </a:prstGeom>
          <a:noFill/>
        </p:spPr>
        <p:txBody>
          <a:bodyPr wrap="square" rtlCol="0">
            <a:spAutoFit/>
          </a:bodyPr>
          <a:lstStyle/>
          <a:p>
            <a:r>
              <a:rPr kumimoji="1" lang="ja-JP" altLang="en-US" sz="1400" dirty="0" smtClean="0"/>
              <a:t>（次の</a:t>
            </a:r>
            <a:r>
              <a:rPr kumimoji="1" lang="ja-JP" altLang="en-US" sz="1400" dirty="0" err="1" smtClean="0"/>
              <a:t>ぺ</a:t>
            </a:r>
            <a:r>
              <a:rPr lang="ja-JP" altLang="en-US" sz="1400" dirty="0" err="1" smtClean="0"/>
              <a:t>ー</a:t>
            </a:r>
            <a:r>
              <a:rPr lang="ja-JP" altLang="en-US" sz="1400" dirty="0" smtClean="0"/>
              <a:t>ジに続く）</a:t>
            </a:r>
            <a:endParaRPr kumimoji="1" lang="ja-JP" altLang="en-US" sz="1400" dirty="0"/>
          </a:p>
        </p:txBody>
      </p:sp>
      <p:sp>
        <p:nvSpPr>
          <p:cNvPr id="12" name="テキスト ボックス 11"/>
          <p:cNvSpPr txBox="1"/>
          <p:nvPr/>
        </p:nvSpPr>
        <p:spPr>
          <a:xfrm>
            <a:off x="3000364" y="6149292"/>
            <a:ext cx="3357586" cy="430887"/>
          </a:xfrm>
          <a:prstGeom prst="rect">
            <a:avLst/>
          </a:prstGeom>
          <a:noFill/>
        </p:spPr>
        <p:txBody>
          <a:bodyPr wrap="square" rtlCol="0">
            <a:spAutoFit/>
          </a:bodyPr>
          <a:lstStyle/>
          <a:p>
            <a:r>
              <a:rPr lang="en-US" altLang="ja-JP" sz="1050" dirty="0" smtClean="0"/>
              <a:t>※21</a:t>
            </a:r>
            <a:r>
              <a:rPr lang="ja-JP" altLang="en-US" sz="1050" dirty="0" smtClean="0"/>
              <a:t>日が閉庁日の場合は翌開庁日</a:t>
            </a:r>
            <a:endParaRPr lang="en-US" altLang="ja-JP" sz="1050" dirty="0" smtClean="0"/>
          </a:p>
          <a:p>
            <a:r>
              <a:rPr kumimoji="1" lang="en-US" altLang="ja-JP" sz="1050" dirty="0" smtClean="0"/>
              <a:t>※</a:t>
            </a:r>
            <a:r>
              <a:rPr kumimoji="1" lang="ja-JP" altLang="en-US" sz="1050" dirty="0" smtClean="0"/>
              <a:t>月末が閉庁日の場合は、それ以前の最終開庁日</a:t>
            </a:r>
            <a:endParaRPr kumimoji="1" lang="ja-JP" altLang="en-US" sz="1050"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962661275"/>
              </p:ext>
            </p:extLst>
          </p:nvPr>
        </p:nvGraphicFramePr>
        <p:xfrm>
          <a:off x="539552" y="1124744"/>
          <a:ext cx="8358246" cy="4899704"/>
        </p:xfrm>
        <a:graphic>
          <a:graphicData uri="http://schemas.openxmlformats.org/drawingml/2006/table">
            <a:tbl>
              <a:tblPr bandRow="1">
                <a:tableStyleId>{5C22544A-7EE6-4342-B048-85BDC9FD1C3A}</a:tableStyleId>
              </a:tblPr>
              <a:tblGrid>
                <a:gridCol w="2286016">
                  <a:extLst>
                    <a:ext uri="{9D8B030D-6E8A-4147-A177-3AD203B41FA5}">
                      <a16:colId xmlns:a16="http://schemas.microsoft.com/office/drawing/2014/main" val="20000"/>
                    </a:ext>
                  </a:extLst>
                </a:gridCol>
                <a:gridCol w="6072230">
                  <a:extLst>
                    <a:ext uri="{9D8B030D-6E8A-4147-A177-3AD203B41FA5}">
                      <a16:colId xmlns:a16="http://schemas.microsoft.com/office/drawing/2014/main" val="20001"/>
                    </a:ext>
                  </a:extLst>
                </a:gridCol>
              </a:tblGrid>
              <a:tr h="6897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随時申込（市内）</a:t>
                      </a:r>
                      <a:endParaRPr kumimoji="1" lang="en-US" altLang="ja-JP" sz="1400" b="1" dirty="0" smtClean="0"/>
                    </a:p>
                    <a:p>
                      <a:r>
                        <a:rPr kumimoji="1" lang="ja-JP" altLang="en-US" sz="1200" b="1" dirty="0" smtClean="0"/>
                        <a:t>　　　　　</a:t>
                      </a:r>
                      <a:r>
                        <a:rPr kumimoji="1" lang="ja-JP" altLang="en-US" sz="1200" b="0" dirty="0" smtClean="0"/>
                        <a:t>　</a:t>
                      </a:r>
                      <a:r>
                        <a:rPr kumimoji="1" lang="ja-JP" altLang="en-US" sz="1000" b="0" dirty="0" smtClean="0"/>
                        <a:t>（翌月１日～利用日３日前）</a:t>
                      </a:r>
                      <a:endParaRPr kumimoji="1" lang="ja-JP" altLang="en-US" sz="1200" b="0" dirty="0"/>
                    </a:p>
                  </a:txBody>
                  <a:tcPr anchor="ctr"/>
                </a:tc>
                <a:tc>
                  <a:txBody>
                    <a:bodyPr/>
                    <a:lstStyle/>
                    <a:p>
                      <a:r>
                        <a:rPr kumimoji="1" lang="ja-JP" altLang="en-US" sz="1200" dirty="0" smtClean="0"/>
                        <a:t>空いている時間帯を自由に予約できます。</a:t>
                      </a:r>
                      <a:r>
                        <a:rPr kumimoji="1" lang="en-US" altLang="ja-JP" sz="1200" dirty="0" smtClean="0"/>
                        <a:t>※</a:t>
                      </a:r>
                      <a:r>
                        <a:rPr kumimoji="1" lang="ja-JP" altLang="en-US" sz="1200" dirty="0" smtClean="0"/>
                        <a:t>テニスコートは１日２コマ（４時間）内</a:t>
                      </a:r>
                      <a:endParaRPr kumimoji="1" lang="en-US" altLang="ja-JP" sz="1200" dirty="0" smtClean="0"/>
                    </a:p>
                    <a:p>
                      <a:r>
                        <a:rPr kumimoji="1" lang="ja-JP" altLang="en-US" sz="1200" dirty="0" smtClean="0"/>
                        <a:t>　</a:t>
                      </a:r>
                      <a:r>
                        <a:rPr kumimoji="1" lang="en-US" altLang="ja-JP" sz="1200" dirty="0" smtClean="0"/>
                        <a:t>※</a:t>
                      </a:r>
                      <a:r>
                        <a:rPr kumimoji="1" lang="ja-JP" altLang="en-US" sz="1200" dirty="0" smtClean="0"/>
                        <a:t>ただし、予約後のキャンセルが多い場合はペナルティを課す場合がありますのでご注意</a:t>
                      </a:r>
                      <a:r>
                        <a:rPr kumimoji="1" lang="ja-JP" altLang="en-US" sz="1200" dirty="0" err="1" smtClean="0"/>
                        <a:t>く</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ださい。</a:t>
                      </a:r>
                      <a:r>
                        <a:rPr kumimoji="1" lang="en-US" altLang="ja-JP" sz="1200" u="sng" dirty="0" smtClean="0"/>
                        <a:t>※</a:t>
                      </a:r>
                      <a:r>
                        <a:rPr kumimoji="1" lang="ja-JP" altLang="en-US" sz="1200" u="sng" dirty="0" smtClean="0"/>
                        <a:t>先着順になります。申請開始時間は、午前</a:t>
                      </a:r>
                      <a:r>
                        <a:rPr kumimoji="1" lang="en-US" altLang="ja-JP" sz="1200" u="sng" dirty="0" smtClean="0"/>
                        <a:t>10</a:t>
                      </a:r>
                      <a:r>
                        <a:rPr kumimoji="1" lang="ja-JP" altLang="en-US" sz="1200" u="sng" dirty="0" smtClean="0"/>
                        <a:t>時となります。</a:t>
                      </a:r>
                      <a:endParaRPr kumimoji="1" lang="en-US" altLang="ja-JP" sz="1200" u="sng"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（例）４月に利用希望の場合、３月１日から申込可能。</a:t>
                      </a:r>
                      <a:endParaRPr kumimoji="1" lang="en-US" altLang="ja-JP" sz="1200" u="sng" dirty="0" smtClean="0"/>
                    </a:p>
                  </a:txBody>
                  <a:tcPr anchor="ctr"/>
                </a:tc>
                <a:extLst>
                  <a:ext uri="{0D108BD9-81ED-4DB2-BD59-A6C34878D82A}">
                    <a16:rowId xmlns:a16="http://schemas.microsoft.com/office/drawing/2014/main" val="10000"/>
                  </a:ext>
                </a:extLst>
              </a:tr>
              <a:tr h="174371">
                <a:tc>
                  <a:txBody>
                    <a:bodyPr/>
                    <a:lstStyle/>
                    <a:p>
                      <a:endParaRPr kumimoji="1" lang="ja-JP" altLang="en-US" sz="1200" b="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tc>
                <a:extLst>
                  <a:ext uri="{0D108BD9-81ED-4DB2-BD59-A6C34878D82A}">
                    <a16:rowId xmlns:a16="http://schemas.microsoft.com/office/drawing/2014/main" val="2594542553"/>
                  </a:ext>
                </a:extLst>
              </a:tr>
              <a:tr h="8361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随時申込（市外）</a:t>
                      </a:r>
                      <a:endParaRPr kumimoji="1" lang="en-US" altLang="ja-JP" sz="14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　　　　　</a:t>
                      </a:r>
                      <a:r>
                        <a:rPr kumimoji="1" lang="ja-JP" altLang="en-US" sz="1050" b="0" dirty="0" smtClean="0"/>
                        <a:t>（翌月１５日～利用日７日前）</a:t>
                      </a:r>
                      <a:endParaRPr kumimoji="1" lang="ja-JP" altLang="en-US" sz="1600" b="0" dirty="0" smtClean="0"/>
                    </a:p>
                  </a:txBody>
                  <a:tcPr anchor="ctr"/>
                </a:tc>
                <a:tc>
                  <a:txBody>
                    <a:bodyPr/>
                    <a:lstStyle/>
                    <a:p>
                      <a:r>
                        <a:rPr kumimoji="1" lang="ja-JP" altLang="en-US" sz="1200" dirty="0" smtClean="0"/>
                        <a:t>空いている時間帯を自由に予約できます。</a:t>
                      </a:r>
                      <a:r>
                        <a:rPr kumimoji="1" lang="en-US" altLang="ja-JP" sz="1200" dirty="0" smtClean="0"/>
                        <a:t>※</a:t>
                      </a:r>
                      <a:r>
                        <a:rPr kumimoji="1" lang="ja-JP" altLang="en-US" sz="1200" dirty="0" smtClean="0"/>
                        <a:t>テニスコートは１日２コマ（４時間）内</a:t>
                      </a:r>
                      <a:endParaRPr kumimoji="1" lang="en-US" altLang="ja-JP" sz="1200" dirty="0" smtClean="0"/>
                    </a:p>
                    <a:p>
                      <a:r>
                        <a:rPr kumimoji="1" lang="ja-JP" altLang="en-US" sz="1200" dirty="0" smtClean="0"/>
                        <a:t>　</a:t>
                      </a:r>
                      <a:r>
                        <a:rPr kumimoji="1" lang="en-US" altLang="ja-JP" sz="1200" dirty="0" smtClean="0"/>
                        <a:t>※</a:t>
                      </a:r>
                      <a:r>
                        <a:rPr kumimoji="1" lang="ja-JP" altLang="en-US" sz="1200" dirty="0" smtClean="0"/>
                        <a:t>ただし、予約後のキャンセルが多い場合はペナルティを課す場合がありますのでご注意</a:t>
                      </a:r>
                      <a:r>
                        <a:rPr kumimoji="1" lang="ja-JP" altLang="en-US" sz="1200" dirty="0" err="1" smtClean="0"/>
                        <a:t>く</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ださい。</a:t>
                      </a:r>
                      <a:r>
                        <a:rPr kumimoji="1" lang="en-US" altLang="ja-JP" sz="1200" u="sng" dirty="0" smtClean="0"/>
                        <a:t>※</a:t>
                      </a:r>
                      <a:r>
                        <a:rPr kumimoji="1" lang="ja-JP" altLang="en-US" sz="1200" u="sng" dirty="0" smtClean="0"/>
                        <a:t>先着順になります。申請開始時間は、午前</a:t>
                      </a:r>
                      <a:r>
                        <a:rPr kumimoji="1" lang="en-US" altLang="ja-JP" sz="1200" u="sng" dirty="0" smtClean="0"/>
                        <a:t>10</a:t>
                      </a:r>
                      <a:r>
                        <a:rPr kumimoji="1" lang="ja-JP" altLang="en-US" sz="1200" u="sng" dirty="0" smtClean="0"/>
                        <a:t>時となります。</a:t>
                      </a:r>
                      <a:endParaRPr kumimoji="1" lang="en-US" altLang="ja-JP" sz="1200" u="sng"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（例）４月に利用希望の場合、３月１５日から申込可能。</a:t>
                      </a:r>
                    </a:p>
                  </a:txBody>
                  <a:tcPr anchor="ctr"/>
                </a:tc>
                <a:extLst>
                  <a:ext uri="{0D108BD9-81ED-4DB2-BD59-A6C34878D82A}">
                    <a16:rowId xmlns:a16="http://schemas.microsoft.com/office/drawing/2014/main" val="10001"/>
                  </a:ext>
                </a:extLst>
              </a:tr>
              <a:tr h="432048">
                <a:tc>
                  <a:txBody>
                    <a:bodyPr/>
                    <a:lstStyle/>
                    <a:p>
                      <a:endParaRPr kumimoji="1" lang="ja-JP" altLang="en-US" sz="1400" b="1" u="sng"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a:t>
                      </a:r>
                      <a:r>
                        <a:rPr lang="ja-JP" altLang="en-US" sz="1200" dirty="0" smtClean="0"/>
                        <a:t>市内・市外共に、随時申込開始日が閉庁日だった場合は、翌開庁日から予約可能</a:t>
                      </a:r>
                      <a:endParaRPr kumimoji="1" lang="ja-JP" altLang="en-US" sz="1200" dirty="0" smtClean="0"/>
                    </a:p>
                    <a:p>
                      <a:endParaRPr kumimoji="1" lang="en-US" altLang="ja-JP" sz="1200" dirty="0" smtClean="0"/>
                    </a:p>
                  </a:txBody>
                  <a:tcPr anchor="ctr"/>
                </a:tc>
                <a:extLst>
                  <a:ext uri="{0D108BD9-81ED-4DB2-BD59-A6C34878D82A}">
                    <a16:rowId xmlns:a16="http://schemas.microsoft.com/office/drawing/2014/main" val="10002"/>
                  </a:ext>
                </a:extLst>
              </a:tr>
              <a:tr h="295596">
                <a:tc>
                  <a:txBody>
                    <a:bodyPr/>
                    <a:lstStyle/>
                    <a:p>
                      <a:r>
                        <a:rPr kumimoji="1" lang="ja-JP" altLang="en-US" sz="1400" b="1" dirty="0" smtClean="0"/>
                        <a:t>予約の取り消し</a:t>
                      </a:r>
                      <a:endParaRPr kumimoji="1" lang="en-US" altLang="ja-JP" sz="1400" b="1" dirty="0" smtClean="0"/>
                    </a:p>
                    <a:p>
                      <a:r>
                        <a:rPr kumimoji="1" lang="ja-JP" altLang="en-US" sz="1400" b="0" dirty="0" smtClean="0"/>
                        <a:t>　　　　　</a:t>
                      </a:r>
                      <a:r>
                        <a:rPr kumimoji="1" lang="ja-JP" altLang="en-US" sz="1200" b="1" u="sng" dirty="0" smtClean="0"/>
                        <a:t>（利用日の７日前まで）</a:t>
                      </a:r>
                      <a:endParaRPr kumimoji="1" lang="ja-JP" altLang="en-US" sz="1400" b="1" u="sng" dirty="0"/>
                    </a:p>
                  </a:txBody>
                  <a:tcPr anchor="ctr"/>
                </a:tc>
                <a:tc>
                  <a:txBody>
                    <a:bodyPr/>
                    <a:lstStyle/>
                    <a:p>
                      <a:r>
                        <a:rPr kumimoji="1" lang="ja-JP" altLang="en-US" sz="1200" dirty="0" smtClean="0"/>
                        <a:t>　予約した施設のキャンセルは、利用日の７日前であれば、利用者自身でシステム上にて行えます。また、その場合、料金は発生せず、返金・振替処理となります。</a:t>
                      </a:r>
                      <a:endParaRPr kumimoji="1" lang="en-US" altLang="ja-JP" sz="1200" dirty="0" smtClean="0"/>
                    </a:p>
                    <a:p>
                      <a:r>
                        <a:rPr kumimoji="1" lang="ja-JP" altLang="en-US" sz="1200" dirty="0" smtClean="0"/>
                        <a:t>　</a:t>
                      </a:r>
                      <a:r>
                        <a:rPr kumimoji="1" lang="en-US" altLang="ja-JP" sz="1200" dirty="0" smtClean="0"/>
                        <a:t>※</a:t>
                      </a:r>
                      <a:r>
                        <a:rPr kumimoji="1" lang="ja-JP" altLang="en-US" sz="1200" dirty="0" smtClean="0"/>
                        <a:t>期日を過ぎてのキャンセルは、直接当課にご連絡ください。なお、その場合、使用料の返　　</a:t>
                      </a:r>
                      <a:endParaRPr kumimoji="1" lang="en-US" altLang="ja-JP" sz="1200" dirty="0" smtClean="0"/>
                    </a:p>
                    <a:p>
                      <a:r>
                        <a:rPr kumimoji="1" lang="ja-JP" altLang="en-US" sz="1200" dirty="0" smtClean="0"/>
                        <a:t>金・振替は一切行えません。ナイター代は３日前までなら返金・振替可能です。</a:t>
                      </a:r>
                      <a:endParaRPr kumimoji="1" lang="en-US" altLang="ja-JP" sz="1200" dirty="0" smtClean="0"/>
                    </a:p>
                  </a:txBody>
                  <a:tcPr anchor="ctr"/>
                </a:tc>
                <a:extLst>
                  <a:ext uri="{0D108BD9-81ED-4DB2-BD59-A6C34878D82A}">
                    <a16:rowId xmlns:a16="http://schemas.microsoft.com/office/drawing/2014/main" val="10003"/>
                  </a:ext>
                </a:extLst>
              </a:tr>
              <a:tr h="282649">
                <a:tc>
                  <a:txBody>
                    <a:bodyPr/>
                    <a:lstStyle/>
                    <a:p>
                      <a:endParaRPr kumimoji="1" lang="ja-JP" altLang="en-US" sz="1400" b="0" dirty="0"/>
                    </a:p>
                  </a:txBody>
                  <a:tcPr anchor="ctr"/>
                </a:tc>
                <a:tc>
                  <a:txBody>
                    <a:bodyPr/>
                    <a:lstStyle/>
                    <a:p>
                      <a:endParaRPr kumimoji="1" lang="en-US" altLang="ja-JP" sz="1200" dirty="0" smtClean="0"/>
                    </a:p>
                  </a:txBody>
                  <a:tcPr anchor="ctr"/>
                </a:tc>
                <a:extLst>
                  <a:ext uri="{0D108BD9-81ED-4DB2-BD59-A6C34878D82A}">
                    <a16:rowId xmlns:a16="http://schemas.microsoft.com/office/drawing/2014/main" val="10004"/>
                  </a:ext>
                </a:extLst>
              </a:tr>
              <a:tr h="338170">
                <a:tc>
                  <a:txBody>
                    <a:bodyPr/>
                    <a:lstStyle/>
                    <a:p>
                      <a:r>
                        <a:rPr kumimoji="1" lang="ja-JP" altLang="en-US" sz="1400" b="1" dirty="0" smtClean="0"/>
                        <a:t>使用料の支払</a:t>
                      </a:r>
                      <a:endParaRPr kumimoji="1" lang="en-US" altLang="ja-JP" sz="1400" b="1" dirty="0" smtClean="0"/>
                    </a:p>
                    <a:p>
                      <a:r>
                        <a:rPr kumimoji="1" lang="ja-JP" altLang="en-US" sz="1400" b="0" dirty="0" smtClean="0"/>
                        <a:t>　　　　　</a:t>
                      </a:r>
                      <a:r>
                        <a:rPr kumimoji="1" lang="ja-JP" altLang="en-US" sz="1200" b="0" dirty="0" smtClean="0"/>
                        <a:t>（</a:t>
                      </a:r>
                      <a:r>
                        <a:rPr kumimoji="1" lang="en-US" altLang="ja-JP" sz="1200" b="0" dirty="0" smtClean="0"/>
                        <a:t>※</a:t>
                      </a:r>
                      <a:r>
                        <a:rPr kumimoji="1" lang="ja-JP" altLang="en-US" sz="1200" b="0" dirty="0" smtClean="0"/>
                        <a:t>詳細は６章にて）</a:t>
                      </a:r>
                      <a:endParaRPr kumimoji="1" lang="ja-JP" altLang="en-US" sz="1400" b="0" dirty="0"/>
                    </a:p>
                  </a:txBody>
                  <a:tcPr anchor="ctr"/>
                </a:tc>
                <a:tc>
                  <a:txBody>
                    <a:bodyPr/>
                    <a:lstStyle/>
                    <a:p>
                      <a:r>
                        <a:rPr kumimoji="1" lang="ja-JP" altLang="en-US" sz="1200" dirty="0" smtClean="0"/>
                        <a:t>　納付書をご自宅へ郵送しますので、期限内に納付書取扱金融機関にてお支払いください。</a:t>
                      </a:r>
                      <a:endParaRPr kumimoji="1" lang="en-US" altLang="ja-JP" sz="1200" dirty="0" smtClean="0"/>
                    </a:p>
                  </a:txBody>
                  <a:tcPr anchor="ctr"/>
                </a:tc>
                <a:extLst>
                  <a:ext uri="{0D108BD9-81ED-4DB2-BD59-A6C34878D82A}">
                    <a16:rowId xmlns:a16="http://schemas.microsoft.com/office/drawing/2014/main" val="10005"/>
                  </a:ext>
                </a:extLst>
              </a:tr>
              <a:tr h="251777">
                <a:tc>
                  <a:txBody>
                    <a:bodyPr/>
                    <a:lstStyle/>
                    <a:p>
                      <a:endParaRPr kumimoji="1" lang="en-US" altLang="ja-JP" sz="1400" b="1" dirty="0" smtClean="0"/>
                    </a:p>
                  </a:txBody>
                  <a:tcPr anchor="ctr"/>
                </a:tc>
                <a:tc>
                  <a:txBody>
                    <a:bodyPr/>
                    <a:lstStyle/>
                    <a:p>
                      <a:endParaRPr kumimoji="1" lang="ja-JP" altLang="en-US" sz="1200" dirty="0"/>
                    </a:p>
                  </a:txBody>
                  <a:tcPr anchor="ctr"/>
                </a:tc>
                <a:extLst>
                  <a:ext uri="{0D108BD9-81ED-4DB2-BD59-A6C34878D82A}">
                    <a16:rowId xmlns:a16="http://schemas.microsoft.com/office/drawing/2014/main" val="10006"/>
                  </a:ext>
                </a:extLst>
              </a:tr>
              <a:tr h="558349">
                <a:tc>
                  <a:txBody>
                    <a:bodyPr/>
                    <a:lstStyle/>
                    <a:p>
                      <a:r>
                        <a:rPr kumimoji="1" lang="ja-JP" altLang="en-US" sz="1400" b="1" dirty="0" smtClean="0"/>
                        <a:t>施設の利用</a:t>
                      </a:r>
                      <a:endParaRPr kumimoji="1" lang="en-US" altLang="ja-JP" sz="1400" b="1" dirty="0" smtClean="0"/>
                    </a:p>
                  </a:txBody>
                  <a:tcPr anchor="ctr"/>
                </a:tc>
                <a:tc>
                  <a:txBody>
                    <a:bodyPr/>
                    <a:lstStyle/>
                    <a:p>
                      <a:r>
                        <a:rPr kumimoji="1" lang="ja-JP" altLang="en-US" sz="1200" dirty="0" smtClean="0"/>
                        <a:t>　申込んだ施設へ行き、ご利用になる前に、施設管理者へ許可書をご提示ください。許可書の発送が間に合わない場合は、利用者番号（ＩＤ）の提示をお願いします。</a:t>
                      </a:r>
                      <a:endParaRPr kumimoji="1" lang="ja-JP" altLang="en-US" sz="1200" dirty="0"/>
                    </a:p>
                  </a:txBody>
                  <a:tcPr anchor="ctr"/>
                </a:tc>
                <a:extLst>
                  <a:ext uri="{0D108BD9-81ED-4DB2-BD59-A6C34878D82A}">
                    <a16:rowId xmlns:a16="http://schemas.microsoft.com/office/drawing/2014/main" val="2259268339"/>
                  </a:ext>
                </a:extLst>
              </a:tr>
            </a:tbl>
          </a:graphicData>
        </a:graphic>
      </p:graphicFrame>
      <p:sp>
        <p:nvSpPr>
          <p:cNvPr id="5" name="下矢印 4"/>
          <p:cNvSpPr/>
          <p:nvPr/>
        </p:nvSpPr>
        <p:spPr>
          <a:xfrm>
            <a:off x="880924" y="435573"/>
            <a:ext cx="285752" cy="785818"/>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6" name="下矢印 5"/>
          <p:cNvSpPr/>
          <p:nvPr/>
        </p:nvSpPr>
        <p:spPr>
          <a:xfrm>
            <a:off x="880924" y="2933041"/>
            <a:ext cx="285752" cy="577859"/>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1" name="下矢印 10"/>
          <p:cNvSpPr/>
          <p:nvPr/>
        </p:nvSpPr>
        <p:spPr>
          <a:xfrm>
            <a:off x="880924" y="3980623"/>
            <a:ext cx="285752" cy="577859"/>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2" name="下矢印 11"/>
          <p:cNvSpPr/>
          <p:nvPr/>
        </p:nvSpPr>
        <p:spPr>
          <a:xfrm>
            <a:off x="880924" y="5002535"/>
            <a:ext cx="285752" cy="577859"/>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smtClean="0"/>
              <a:t>４</a:t>
            </a:r>
            <a:r>
              <a:rPr kumimoji="1" lang="ja-JP" altLang="en-US" dirty="0" smtClean="0"/>
              <a:t>．施設利用について</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09388877"/>
              </p:ext>
            </p:extLst>
          </p:nvPr>
        </p:nvGraphicFramePr>
        <p:xfrm>
          <a:off x="420915" y="2204864"/>
          <a:ext cx="7959828" cy="2624001"/>
        </p:xfrm>
        <a:graphic>
          <a:graphicData uri="http://schemas.openxmlformats.org/drawingml/2006/table">
            <a:tbl>
              <a:tblPr>
                <a:tableStyleId>{5C22544A-7EE6-4342-B048-85BDC9FD1C3A}</a:tableStyleId>
              </a:tblPr>
              <a:tblGrid>
                <a:gridCol w="3327199">
                  <a:extLst>
                    <a:ext uri="{9D8B030D-6E8A-4147-A177-3AD203B41FA5}">
                      <a16:colId xmlns:a16="http://schemas.microsoft.com/office/drawing/2014/main" val="20000"/>
                    </a:ext>
                  </a:extLst>
                </a:gridCol>
                <a:gridCol w="4632629">
                  <a:extLst>
                    <a:ext uri="{9D8B030D-6E8A-4147-A177-3AD203B41FA5}">
                      <a16:colId xmlns:a16="http://schemas.microsoft.com/office/drawing/2014/main" val="20002"/>
                    </a:ext>
                  </a:extLst>
                </a:gridCol>
              </a:tblGrid>
              <a:tr h="429441">
                <a:tc>
                  <a:txBody>
                    <a:bodyPr/>
                    <a:lstStyle/>
                    <a:p>
                      <a:pPr algn="ctr"/>
                      <a:r>
                        <a:rPr kumimoji="1" lang="ja-JP" altLang="en-US" sz="1400" b="1" dirty="0" smtClean="0"/>
                        <a:t>項　　目</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内　　容</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0000"/>
                  </a:ext>
                </a:extLst>
              </a:tr>
              <a:tr h="603575">
                <a:tc>
                  <a:txBody>
                    <a:bodyPr/>
                    <a:lstStyle/>
                    <a:p>
                      <a:pPr algn="ctr"/>
                      <a:r>
                        <a:rPr kumimoji="1" lang="ja-JP" altLang="en-US" sz="1200" b="1" dirty="0" smtClean="0"/>
                        <a:t>許可書</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dirty="0" smtClean="0"/>
                        <a:t>納付書に同封して利用者へ送付。利用前に管理人に提示する。</a:t>
                      </a:r>
                      <a:r>
                        <a:rPr kumimoji="1" lang="ja-JP" altLang="en-US" sz="1200" b="0" u="none" dirty="0" smtClean="0"/>
                        <a:t>　</a:t>
                      </a:r>
                      <a:endParaRPr kumimoji="1" lang="en-US" altLang="ja-JP" sz="1200" b="0" u="none" dirty="0" smtClean="0"/>
                    </a:p>
                    <a:p>
                      <a:pPr algn="l"/>
                      <a:r>
                        <a:rPr kumimoji="1" lang="en-US" altLang="ja-JP" sz="1200" b="0" u="sng" dirty="0" smtClean="0"/>
                        <a:t>※</a:t>
                      </a:r>
                      <a:r>
                        <a:rPr kumimoji="1" lang="ja-JP" altLang="en-US" sz="1200" b="0" u="sng" dirty="0" smtClean="0"/>
                        <a:t>許可書の発行が間に合わない場合、利用者名及びＩＤをご提示ください。</a:t>
                      </a:r>
                      <a:endParaRPr kumimoji="1" lang="en-US" altLang="ja-JP" sz="1200" b="0" u="sng"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14340">
                <a:tc>
                  <a:txBody>
                    <a:bodyPr/>
                    <a:lstStyle/>
                    <a:p>
                      <a:pPr algn="ctr"/>
                      <a:r>
                        <a:rPr kumimoji="1" lang="ja-JP" altLang="en-US" sz="1200" b="1" dirty="0" smtClean="0"/>
                        <a:t>天候不良等による</a:t>
                      </a:r>
                      <a:r>
                        <a:rPr kumimoji="1" lang="ja-JP" altLang="en-US" sz="1200" b="1" dirty="0"/>
                        <a:t>中止</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u="sng" dirty="0" smtClean="0"/>
                        <a:t>①利用者より管理人へ連絡して確認</a:t>
                      </a:r>
                      <a:endParaRPr kumimoji="1" lang="en-US" altLang="ja-JP" sz="1200" b="0" u="sng" dirty="0" smtClean="0"/>
                    </a:p>
                    <a:p>
                      <a:pPr algn="l"/>
                      <a:r>
                        <a:rPr kumimoji="1" lang="ja-JP" altLang="en-US" sz="1200" b="0" dirty="0" smtClean="0"/>
                        <a:t>②当課にて管理人より未実施の分を確認</a:t>
                      </a:r>
                      <a:endParaRPr kumimoji="1" lang="en-US" altLang="ja-JP" sz="1200" b="0" dirty="0" smtClean="0"/>
                    </a:p>
                    <a:p>
                      <a:pPr algn="l"/>
                      <a:r>
                        <a:rPr kumimoji="1" lang="ja-JP" altLang="en-US" sz="1200" b="0" dirty="0" smtClean="0"/>
                        <a:t>③原則次回以降の請求時にその金額分減額</a:t>
                      </a:r>
                      <a:endParaRPr kumimoji="1" lang="en-US" altLang="ja-JP" sz="12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431125">
                <a:tc>
                  <a:txBody>
                    <a:bodyPr/>
                    <a:lstStyle/>
                    <a:p>
                      <a:pPr algn="ctr"/>
                      <a:r>
                        <a:rPr kumimoji="1" lang="ja-JP" altLang="en-US" sz="1200" b="1" dirty="0" smtClean="0"/>
                        <a:t>キャンセル</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dirty="0" smtClean="0"/>
                        <a:t>７日前までに</a:t>
                      </a:r>
                      <a:r>
                        <a:rPr kumimoji="1" lang="ja-JP" altLang="en-US" sz="1200" b="0" u="sng" dirty="0" smtClean="0"/>
                        <a:t>システムにて行う</a:t>
                      </a:r>
                      <a:endParaRPr kumimoji="1" lang="en-US" altLang="ja-JP" sz="1200" b="0" u="sng" dirty="0" smtClean="0"/>
                    </a:p>
                    <a:p>
                      <a:pPr algn="l"/>
                      <a:r>
                        <a:rPr kumimoji="1" lang="ja-JP" altLang="en-US" sz="1200" b="0" dirty="0" smtClean="0"/>
                        <a:t>→雨天中止と同様に次回請求額に反映</a:t>
                      </a:r>
                      <a:endParaRPr kumimoji="1" lang="en-US" altLang="ja-JP" sz="12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31125">
                <a:tc>
                  <a:txBody>
                    <a:bodyPr/>
                    <a:lstStyle/>
                    <a:p>
                      <a:pPr algn="ctr"/>
                      <a:r>
                        <a:rPr kumimoji="1" lang="ja-JP" altLang="en-US" sz="1200" b="1" dirty="0" smtClean="0"/>
                        <a:t>大会予備日</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dirty="0" smtClean="0"/>
                        <a:t>原則、予約不可</a:t>
                      </a:r>
                      <a:endParaRPr kumimoji="1" lang="en-US" altLang="ja-JP" sz="1200" b="0" dirty="0" smtClean="0"/>
                    </a:p>
                    <a:p>
                      <a:pPr algn="l"/>
                      <a:r>
                        <a:rPr kumimoji="1" lang="ja-JP" altLang="en-US" sz="1200" b="0" dirty="0" smtClean="0"/>
                        <a:t>→</a:t>
                      </a:r>
                      <a:r>
                        <a:rPr kumimoji="1" lang="ja-JP" altLang="en-US" sz="1200" b="0" u="sng" dirty="0" smtClean="0"/>
                        <a:t>大会終了の確認できしだい、予約可</a:t>
                      </a:r>
                      <a:r>
                        <a:rPr kumimoji="1" lang="ja-JP" altLang="en-US" sz="1200" b="0" dirty="0" smtClean="0"/>
                        <a:t>とする</a:t>
                      </a:r>
                      <a:endParaRPr kumimoji="1" lang="en-US" altLang="ja-JP" sz="12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
        <p:nvSpPr>
          <p:cNvPr id="6" name="コンテンツ プレースホルダ 1"/>
          <p:cNvSpPr txBox="1">
            <a:spLocks/>
          </p:cNvSpPr>
          <p:nvPr/>
        </p:nvSpPr>
        <p:spPr>
          <a:xfrm>
            <a:off x="1666791" y="5157192"/>
            <a:ext cx="5810418" cy="593734"/>
          </a:xfrm>
          <a:prstGeom prst="rect">
            <a:avLst/>
          </a:prstGeom>
          <a:ln/>
        </p:spPr>
        <p:style>
          <a:lnRef idx="1">
            <a:schemeClr val="accent1"/>
          </a:lnRef>
          <a:fillRef idx="2">
            <a:schemeClr val="accent1"/>
          </a:fillRef>
          <a:effectRef idx="1">
            <a:schemeClr val="accent1"/>
          </a:effectRef>
          <a:fontRef idx="minor">
            <a:schemeClr val="dk1"/>
          </a:fontRef>
        </p:style>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ja-JP" altLang="en-US" sz="1200" dirty="0" smtClean="0"/>
              <a:t>　</a:t>
            </a:r>
            <a:r>
              <a:rPr lang="ja-JP" altLang="en-US" sz="1200" b="1" dirty="0" smtClean="0"/>
              <a:t>中止分及びキャンセル分につきましては、原則次回請求分への振り替えとなります。</a:t>
            </a:r>
            <a:endParaRPr lang="en-US" altLang="ja-JP" sz="1200" b="1"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ja-JP" altLang="en-US" sz="1200" b="1" dirty="0" smtClean="0"/>
              <a:t>返金をご希望の場合は、当課までご相談ください。</a:t>
            </a:r>
            <a:endParaRPr lang="en-US" altLang="ja-JP" sz="1200" b="1" dirty="0" smtClean="0"/>
          </a:p>
        </p:txBody>
      </p:sp>
      <p:sp>
        <p:nvSpPr>
          <p:cNvPr id="7" name="タイトル 2"/>
          <p:cNvSpPr txBox="1">
            <a:spLocks/>
          </p:cNvSpPr>
          <p:nvPr/>
        </p:nvSpPr>
        <p:spPr>
          <a:xfrm>
            <a:off x="420915" y="1657112"/>
            <a:ext cx="2984376" cy="504056"/>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ja-JP" altLang="en-US" sz="2400" dirty="0"/>
              <a:t>　</a:t>
            </a:r>
            <a:r>
              <a:rPr lang="ja-JP" altLang="en-US" sz="2400" dirty="0" smtClean="0"/>
              <a:t>共通概要</a:t>
            </a:r>
            <a:endParaRPr lang="ja-JP" altLang="en-US" sz="2400"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1"/>
          <p:cNvSpPr>
            <a:spLocks noGrp="1"/>
          </p:cNvSpPr>
          <p:nvPr>
            <p:ph idx="1"/>
          </p:nvPr>
        </p:nvSpPr>
        <p:spPr>
          <a:xfrm>
            <a:off x="500034" y="370909"/>
            <a:ext cx="2857520" cy="376035"/>
          </a:xfrm>
        </p:spPr>
        <p:txBody>
          <a:bodyPr anchor="ctr" anchorCtr="0">
            <a:noAutofit/>
          </a:bodyPr>
          <a:lstStyle/>
          <a:p>
            <a:pPr>
              <a:buNone/>
            </a:pPr>
            <a:r>
              <a:rPr lang="ja-JP" altLang="en-US" sz="2400" dirty="0"/>
              <a:t>①</a:t>
            </a:r>
            <a:r>
              <a:rPr kumimoji="1" lang="ja-JP" altLang="en-US" sz="2400" dirty="0" smtClean="0"/>
              <a:t>富士見野球場</a:t>
            </a:r>
            <a:endParaRPr kumimoji="1" lang="ja-JP" altLang="en-US" sz="2400" dirty="0"/>
          </a:p>
        </p:txBody>
      </p:sp>
      <p:graphicFrame>
        <p:nvGraphicFramePr>
          <p:cNvPr id="6" name="表 5"/>
          <p:cNvGraphicFramePr>
            <a:graphicFrameLocks noGrp="1"/>
          </p:cNvGraphicFramePr>
          <p:nvPr>
            <p:extLst>
              <p:ext uri="{D42A27DB-BD31-4B8C-83A1-F6EECF244321}">
                <p14:modId xmlns:p14="http://schemas.microsoft.com/office/powerpoint/2010/main" val="1608105143"/>
              </p:ext>
            </p:extLst>
          </p:nvPr>
        </p:nvGraphicFramePr>
        <p:xfrm>
          <a:off x="827584" y="966877"/>
          <a:ext cx="7776864" cy="2102798"/>
        </p:xfrm>
        <a:graphic>
          <a:graphicData uri="http://schemas.openxmlformats.org/drawingml/2006/table">
            <a:tbl>
              <a:tblPr>
                <a:tableStyleId>{5C22544A-7EE6-4342-B048-85BDC9FD1C3A}</a:tableStyleId>
              </a:tblPr>
              <a:tblGrid>
                <a:gridCol w="2664296">
                  <a:extLst>
                    <a:ext uri="{9D8B030D-6E8A-4147-A177-3AD203B41FA5}">
                      <a16:colId xmlns:a16="http://schemas.microsoft.com/office/drawing/2014/main" val="20000"/>
                    </a:ext>
                  </a:extLst>
                </a:gridCol>
                <a:gridCol w="5112568">
                  <a:extLst>
                    <a:ext uri="{9D8B030D-6E8A-4147-A177-3AD203B41FA5}">
                      <a16:colId xmlns:a16="http://schemas.microsoft.com/office/drawing/2014/main" val="20002"/>
                    </a:ext>
                  </a:extLst>
                </a:gridCol>
              </a:tblGrid>
              <a:tr h="455414">
                <a:tc>
                  <a:txBody>
                    <a:bodyPr/>
                    <a:lstStyle/>
                    <a:p>
                      <a:pPr algn="ctr"/>
                      <a:r>
                        <a:rPr kumimoji="1" lang="ja-JP" altLang="en-US" sz="1400" b="1" dirty="0" smtClean="0"/>
                        <a:t>項　　目</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内　　容</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0000"/>
                  </a:ext>
                </a:extLst>
              </a:tr>
              <a:tr h="480690">
                <a:tc>
                  <a:txBody>
                    <a:bodyPr/>
                    <a:lstStyle/>
                    <a:p>
                      <a:pPr algn="ctr"/>
                      <a:r>
                        <a:rPr kumimoji="1" lang="ja-JP" altLang="en-US" sz="1200" b="1" dirty="0" smtClean="0"/>
                        <a:t>利用時間</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u="none" dirty="0" smtClean="0"/>
                        <a:t>午前７時～午後９時（２時間１コマ）</a:t>
                      </a:r>
                      <a:endParaRPr kumimoji="1" lang="en-US" altLang="ja-JP" sz="1200" u="non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mn-lt"/>
                          <a:ea typeface="+mn-ea"/>
                          <a:cs typeface="+mn-cs"/>
                        </a:rPr>
                        <a:t>午前</a:t>
                      </a:r>
                      <a:r>
                        <a:rPr kumimoji="1" lang="ja-JP" altLang="ja-JP" sz="1100" kern="1200" dirty="0" smtClean="0">
                          <a:solidFill>
                            <a:schemeClr val="dk1"/>
                          </a:solidFill>
                          <a:effectLst/>
                          <a:latin typeface="+mn-lt"/>
                          <a:ea typeface="+mn-ea"/>
                          <a:cs typeface="+mn-cs"/>
                        </a:rPr>
                        <a:t>７時～</a:t>
                      </a:r>
                      <a:r>
                        <a:rPr kumimoji="1" lang="ja-JP" altLang="en-US" sz="1100" kern="1200" dirty="0" smtClean="0">
                          <a:solidFill>
                            <a:schemeClr val="dk1"/>
                          </a:solidFill>
                          <a:effectLst/>
                          <a:latin typeface="+mn-lt"/>
                          <a:ea typeface="+mn-ea"/>
                          <a:cs typeface="+mn-cs"/>
                        </a:rPr>
                        <a:t>午前</a:t>
                      </a:r>
                      <a:r>
                        <a:rPr kumimoji="1" lang="ja-JP" altLang="ja-JP" sz="1100" kern="1200" dirty="0" smtClean="0">
                          <a:solidFill>
                            <a:schemeClr val="dk1"/>
                          </a:solidFill>
                          <a:effectLst/>
                          <a:latin typeface="+mn-lt"/>
                          <a:ea typeface="+mn-ea"/>
                          <a:cs typeface="+mn-cs"/>
                        </a:rPr>
                        <a:t>９時を利用する場合は、事前に富士見公園内野球場の管理人より鍵を借用してください。　※貸出受付期間（利用日１週間前～利用日前日）</a:t>
                      </a:r>
                      <a:endParaRPr kumimoji="1" lang="en-US" altLang="ja-JP" sz="9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23603">
                <a:tc>
                  <a:txBody>
                    <a:bodyPr/>
                    <a:lstStyle/>
                    <a:p>
                      <a:pPr algn="ctr"/>
                      <a:r>
                        <a:rPr kumimoji="1" lang="ja-JP" altLang="en-US" sz="1200" b="1" dirty="0" smtClean="0"/>
                        <a:t>利用上限数</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dirty="0" smtClean="0"/>
                        <a:t>抽選数：１０コマ（２０時間）</a:t>
                      </a:r>
                      <a:endParaRPr kumimoji="1" lang="en-US" altLang="ja-JP" sz="1200" dirty="0" smtClean="0"/>
                    </a:p>
                    <a:p>
                      <a:pPr algn="l"/>
                      <a:r>
                        <a:rPr kumimoji="1" lang="ja-JP" altLang="en-US" sz="1200" dirty="0" smtClean="0"/>
                        <a:t>随時申込：制限なし</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8541687"/>
                  </a:ext>
                </a:extLst>
              </a:tr>
              <a:tr h="514181">
                <a:tc>
                  <a:txBody>
                    <a:bodyPr/>
                    <a:lstStyle/>
                    <a:p>
                      <a:pPr algn="ctr"/>
                      <a:r>
                        <a:rPr kumimoji="1" lang="ja-JP" altLang="en-US" sz="1200" b="1" dirty="0" smtClean="0"/>
                        <a:t>夜間照明スケジュール</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dirty="0" smtClean="0"/>
                        <a:t>１９時以降は必須。それ以前は、申請時にシステムにて任意で選択。</a:t>
                      </a:r>
                      <a:endParaRPr kumimoji="1" lang="en-US" altLang="ja-JP" sz="1200" b="0" dirty="0" smtClean="0"/>
                    </a:p>
                    <a:p>
                      <a:pPr algn="l"/>
                      <a:r>
                        <a:rPr kumimoji="1" lang="en-US" altLang="ja-JP" sz="1200" b="0" u="sng" dirty="0" smtClean="0">
                          <a:solidFill>
                            <a:schemeClr val="tx1"/>
                          </a:solidFill>
                        </a:rPr>
                        <a:t>※</a:t>
                      </a:r>
                      <a:r>
                        <a:rPr kumimoji="1" lang="ja-JP" altLang="en-US" sz="1200" b="0" u="sng" dirty="0" smtClean="0">
                          <a:solidFill>
                            <a:schemeClr val="tx1"/>
                          </a:solidFill>
                        </a:rPr>
                        <a:t>３日前までなら変更可</a:t>
                      </a:r>
                      <a:endParaRPr kumimoji="1" lang="en-US" altLang="ja-JP" sz="1200" b="0" u="sng"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9" name="コンテンツ プレースホルダ 1"/>
          <p:cNvSpPr txBox="1">
            <a:spLocks/>
          </p:cNvSpPr>
          <p:nvPr/>
        </p:nvSpPr>
        <p:spPr>
          <a:xfrm>
            <a:off x="500034" y="3330933"/>
            <a:ext cx="3328982" cy="376035"/>
          </a:xfrm>
          <a:prstGeom prst="rect">
            <a:avLst/>
          </a:prstGeom>
        </p:spPr>
        <p:txBody>
          <a:bodyPr vert="horz" anchor="ctr" anchorCtr="0">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a:lstStyle>
          <a:p>
            <a:pPr>
              <a:buFont typeface="Wingdings 3"/>
              <a:buNone/>
            </a:pPr>
            <a:r>
              <a:rPr lang="ja-JP" altLang="en-US" sz="2400" dirty="0"/>
              <a:t>②</a:t>
            </a:r>
            <a:r>
              <a:rPr lang="ja-JP" altLang="en-US" sz="2400" dirty="0" smtClean="0"/>
              <a:t>富士見テニスコート</a:t>
            </a:r>
            <a:endParaRPr lang="ja-JP" altLang="en-US" sz="2400" dirty="0"/>
          </a:p>
        </p:txBody>
      </p:sp>
      <p:graphicFrame>
        <p:nvGraphicFramePr>
          <p:cNvPr id="10" name="表 9"/>
          <p:cNvGraphicFramePr>
            <a:graphicFrameLocks noGrp="1"/>
          </p:cNvGraphicFramePr>
          <p:nvPr>
            <p:extLst>
              <p:ext uri="{D42A27DB-BD31-4B8C-83A1-F6EECF244321}">
                <p14:modId xmlns:p14="http://schemas.microsoft.com/office/powerpoint/2010/main" val="581824892"/>
              </p:ext>
            </p:extLst>
          </p:nvPr>
        </p:nvGraphicFramePr>
        <p:xfrm>
          <a:off x="801652" y="3861048"/>
          <a:ext cx="7802796" cy="2589725"/>
        </p:xfrm>
        <a:graphic>
          <a:graphicData uri="http://schemas.openxmlformats.org/drawingml/2006/table">
            <a:tbl>
              <a:tblPr>
                <a:tableStyleId>{5C22544A-7EE6-4342-B048-85BDC9FD1C3A}</a:tableStyleId>
              </a:tblPr>
              <a:tblGrid>
                <a:gridCol w="2692476">
                  <a:extLst>
                    <a:ext uri="{9D8B030D-6E8A-4147-A177-3AD203B41FA5}">
                      <a16:colId xmlns:a16="http://schemas.microsoft.com/office/drawing/2014/main" val="20000"/>
                    </a:ext>
                  </a:extLst>
                </a:gridCol>
                <a:gridCol w="5110320">
                  <a:extLst>
                    <a:ext uri="{9D8B030D-6E8A-4147-A177-3AD203B41FA5}">
                      <a16:colId xmlns:a16="http://schemas.microsoft.com/office/drawing/2014/main" val="20002"/>
                    </a:ext>
                  </a:extLst>
                </a:gridCol>
              </a:tblGrid>
              <a:tr h="423175">
                <a:tc>
                  <a:txBody>
                    <a:bodyPr/>
                    <a:lstStyle/>
                    <a:p>
                      <a:pPr algn="ctr"/>
                      <a:r>
                        <a:rPr kumimoji="1" lang="ja-JP" altLang="en-US" sz="1400" b="1" dirty="0" smtClean="0"/>
                        <a:t>項　　目</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algn="ctr"/>
                      <a:r>
                        <a:rPr kumimoji="1" lang="ja-JP" altLang="en-US" sz="1400" b="1" dirty="0" smtClean="0"/>
                        <a:t>内　　容</a:t>
                      </a:r>
                      <a:endParaRPr kumimoji="1" lang="en-US" altLang="ja-JP"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0000"/>
                  </a:ext>
                </a:extLst>
              </a:tr>
              <a:tr h="594768">
                <a:tc>
                  <a:txBody>
                    <a:bodyPr/>
                    <a:lstStyle/>
                    <a:p>
                      <a:pPr algn="ctr"/>
                      <a:r>
                        <a:rPr kumimoji="1" lang="ja-JP" altLang="en-US" sz="1200" b="1" dirty="0" smtClean="0"/>
                        <a:t>利用時間</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u="none" dirty="0" smtClean="0"/>
                        <a:t>午前７時～午後９時（２時間１コマ）</a:t>
                      </a:r>
                      <a:endParaRPr kumimoji="1" lang="en-US" altLang="ja-JP" sz="1200" u="non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mn-lt"/>
                          <a:ea typeface="+mn-ea"/>
                          <a:cs typeface="+mn-cs"/>
                        </a:rPr>
                        <a:t>午前</a:t>
                      </a:r>
                      <a:r>
                        <a:rPr kumimoji="1" lang="ja-JP" altLang="ja-JP" sz="1100" kern="1200" dirty="0" smtClean="0">
                          <a:solidFill>
                            <a:schemeClr val="dk1"/>
                          </a:solidFill>
                          <a:effectLst/>
                          <a:latin typeface="+mn-lt"/>
                          <a:ea typeface="+mn-ea"/>
                          <a:cs typeface="+mn-cs"/>
                        </a:rPr>
                        <a:t>７時～</a:t>
                      </a:r>
                      <a:r>
                        <a:rPr kumimoji="1" lang="ja-JP" altLang="en-US" sz="1100" kern="1200" dirty="0" smtClean="0">
                          <a:solidFill>
                            <a:schemeClr val="dk1"/>
                          </a:solidFill>
                          <a:effectLst/>
                          <a:latin typeface="+mn-lt"/>
                          <a:ea typeface="+mn-ea"/>
                          <a:cs typeface="+mn-cs"/>
                        </a:rPr>
                        <a:t>午前</a:t>
                      </a:r>
                      <a:r>
                        <a:rPr kumimoji="1" lang="ja-JP" altLang="ja-JP" sz="1100" kern="1200" dirty="0" smtClean="0">
                          <a:solidFill>
                            <a:schemeClr val="dk1"/>
                          </a:solidFill>
                          <a:effectLst/>
                          <a:latin typeface="+mn-lt"/>
                          <a:ea typeface="+mn-ea"/>
                          <a:cs typeface="+mn-cs"/>
                        </a:rPr>
                        <a:t>９時を利用する場合は、事前に富士見公園内野球場の管理人より鍵を借用してください。　※貸出受付期間（利用日１週間前～利用日前日）</a:t>
                      </a:r>
                      <a:endParaRPr kumimoji="1" lang="en-US" altLang="ja-JP" sz="9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7744287"/>
                  </a:ext>
                </a:extLst>
              </a:tr>
              <a:tr h="594768">
                <a:tc>
                  <a:txBody>
                    <a:bodyPr/>
                    <a:lstStyle/>
                    <a:p>
                      <a:pPr algn="ctr"/>
                      <a:r>
                        <a:rPr kumimoji="1" lang="ja-JP" altLang="en-US" sz="1200" b="1" dirty="0" smtClean="0"/>
                        <a:t>利用上限数</a:t>
                      </a:r>
                      <a:endParaRPr kumimoji="1" lang="en-US" altLang="ja-JP" sz="12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dirty="0" smtClean="0"/>
                        <a:t>抽選数：１月５コマ（１０時間）</a:t>
                      </a:r>
                      <a:endParaRPr kumimoji="1" lang="en-US" altLang="ja-JP" sz="1200" dirty="0" smtClean="0"/>
                    </a:p>
                    <a:p>
                      <a:pPr algn="l"/>
                      <a:r>
                        <a:rPr kumimoji="1" lang="ja-JP" altLang="en-US" sz="1200" dirty="0" smtClean="0"/>
                        <a:t>随時申込：制限なし　</a:t>
                      </a:r>
                      <a:r>
                        <a:rPr kumimoji="1" lang="en-US" altLang="ja-JP" sz="1200" u="sng" dirty="0" smtClean="0"/>
                        <a:t>※</a:t>
                      </a:r>
                      <a:r>
                        <a:rPr kumimoji="1" lang="ja-JP" altLang="en-US" sz="1200" u="sng" dirty="0" smtClean="0"/>
                        <a:t>ただし、１日２コマ（４時間）内で</a:t>
                      </a:r>
                      <a:endParaRPr kumimoji="1" lang="en-US" altLang="ja-JP" sz="1200" u="sng"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81091">
                <a:tc>
                  <a:txBody>
                    <a:bodyPr/>
                    <a:lstStyle/>
                    <a:p>
                      <a:pPr algn="ctr"/>
                      <a:r>
                        <a:rPr kumimoji="1" lang="ja-JP" altLang="en-US" sz="1200" b="1" dirty="0" smtClean="0"/>
                        <a:t>土日の利用</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dirty="0" smtClean="0"/>
                        <a:t>軟式専用（９時～１３時Ａ・Ｂコート）</a:t>
                      </a:r>
                      <a:endParaRPr kumimoji="1" lang="en-US" altLang="ja-JP" sz="1200" b="0"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810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夜間照明スケジュール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0" dirty="0" smtClean="0"/>
                        <a:t>季節ごとに変動　</a:t>
                      </a:r>
                      <a:r>
                        <a:rPr kumimoji="1" lang="en-US" altLang="ja-JP" sz="1200" b="0" dirty="0" smtClean="0"/>
                        <a:t>※</a:t>
                      </a:r>
                      <a:r>
                        <a:rPr kumimoji="1" lang="ja-JP" altLang="en-US" sz="1200" b="0" dirty="0" smtClean="0"/>
                        <a:t>詳細は５章を参照</a:t>
                      </a:r>
                      <a:endParaRPr kumimoji="1" lang="en-US" altLang="ja-JP" sz="12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388158"/>
                  </a:ext>
                </a:extLst>
              </a:tr>
            </a:tbl>
          </a:graphicData>
        </a:graphic>
      </p:graphicFrame>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4095</TotalTime>
  <Words>1095</Words>
  <Application>Microsoft Office PowerPoint</Application>
  <PresentationFormat>画面に合わせる (4:3)</PresentationFormat>
  <Paragraphs>226</Paragraphs>
  <Slides>13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HG丸ｺﾞｼｯｸM-PRO</vt:lpstr>
      <vt:lpstr>ＭＳ Ｐゴシック</vt:lpstr>
      <vt:lpstr>Calibri</vt:lpstr>
      <vt:lpstr>Lucida Sans Unicode</vt:lpstr>
      <vt:lpstr>Verdana</vt:lpstr>
      <vt:lpstr>Wingdings 2</vt:lpstr>
      <vt:lpstr>Wingdings 3</vt:lpstr>
      <vt:lpstr>ビジネス</vt:lpstr>
      <vt:lpstr>公共スポーツ施設 　　　　　　予約システムについて</vt:lpstr>
      <vt:lpstr>１．公共スポーツ施設予約システムとは？</vt:lpstr>
      <vt:lpstr>PowerPoint プレゼンテーション</vt:lpstr>
      <vt:lpstr>２．施設利用について</vt:lpstr>
      <vt:lpstr>PowerPoint プレゼンテーション</vt:lpstr>
      <vt:lpstr>３．利用登録後の流れ</vt:lpstr>
      <vt:lpstr>PowerPoint プレゼンテーション</vt:lpstr>
      <vt:lpstr>４．施設利用について</vt:lpstr>
      <vt:lpstr>PowerPoint プレゼンテーション</vt:lpstr>
      <vt:lpstr>PowerPoint プレゼンテーション</vt:lpstr>
      <vt:lpstr>５．夜間照明スケジュール</vt:lpstr>
      <vt:lpstr>６．支払方法について</vt:lpstr>
      <vt:lpstr>７．ペナルティについて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公共スポーツ予約システム 導入について</dc:title>
  <dc:creator>Windows ユーザー</dc:creator>
  <cp:lastModifiedBy>宇佐美　菜々子</cp:lastModifiedBy>
  <cp:revision>234</cp:revision>
  <cp:lastPrinted>2023-08-10T02:37:34Z</cp:lastPrinted>
  <dcterms:created xsi:type="dcterms:W3CDTF">2014-11-17T11:43:04Z</dcterms:created>
  <dcterms:modified xsi:type="dcterms:W3CDTF">2023-08-10T02:39:40Z</dcterms:modified>
</cp:coreProperties>
</file>